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27" r:id="rId1"/>
  </p:sldMasterIdLst>
  <p:notesMasterIdLst>
    <p:notesMasterId r:id="rId15"/>
  </p:notesMasterIdLst>
  <p:handoutMasterIdLst>
    <p:handoutMasterId r:id="rId16"/>
  </p:handoutMasterIdLst>
  <p:sldIdLst>
    <p:sldId id="277" r:id="rId2"/>
    <p:sldId id="281" r:id="rId3"/>
    <p:sldId id="282" r:id="rId4"/>
    <p:sldId id="295" r:id="rId5"/>
    <p:sldId id="284" r:id="rId6"/>
    <p:sldId id="297" r:id="rId7"/>
    <p:sldId id="298" r:id="rId8"/>
    <p:sldId id="300" r:id="rId9"/>
    <p:sldId id="303" r:id="rId10"/>
    <p:sldId id="305" r:id="rId11"/>
    <p:sldId id="301" r:id="rId12"/>
    <p:sldId id="304" r:id="rId13"/>
    <p:sldId id="302" r:id="rId14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0A9"/>
    <a:srgbClr val="ADFFBA"/>
    <a:srgbClr val="FF3736"/>
    <a:srgbClr val="FF6157"/>
    <a:srgbClr val="FF2B36"/>
    <a:srgbClr val="CCFF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212" autoAdjust="0"/>
    <p:restoredTop sz="98148" autoAdjust="0"/>
  </p:normalViewPr>
  <p:slideViewPr>
    <p:cSldViewPr snapToGrid="0" snapToObjects="1">
      <p:cViewPr varScale="1">
        <p:scale>
          <a:sx n="131" d="100"/>
          <a:sy n="131" d="100"/>
        </p:scale>
        <p:origin x="726" y="12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46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C7660-7C27-7241-8FCD-7EEA25A9566B}" type="datetime1">
              <a:rPr lang="fr-FR" smtClean="0"/>
              <a:t>01/09/2021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9D7915-EACE-7949-BE2B-0258F6217EE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415163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EEE48F-7BBB-274A-B21A-8A0CF3D27BD6}" type="datetime1">
              <a:rPr lang="fr-FR" smtClean="0"/>
              <a:t>01/09/2021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6BB022-FCD4-8146-81CF-E6B7B746C14C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911626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6BB022-FCD4-8146-81CF-E6B7B746C14C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9296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6BB022-FCD4-8146-81CF-E6B7B746C14C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9296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6BB022-FCD4-8146-81CF-E6B7B746C14C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9296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6BB022-FCD4-8146-81CF-E6B7B746C14C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9296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6BB022-FCD4-8146-81CF-E6B7B746C14C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929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6BB022-FCD4-8146-81CF-E6B7B746C14C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9296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6BB022-FCD4-8146-81CF-E6B7B746C14C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929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6BB022-FCD4-8146-81CF-E6B7B746C14C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92963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6BB022-FCD4-8146-81CF-E6B7B746C14C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6929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Modifiez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4CC1-3FA2-334E-82D5-BD32A86BAB37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Cliquez ici pour modifier le titre de votre présentation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87504869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4CC1-3FA2-334E-82D5-BD32A86BAB37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Cliquez ici pour modifier le titre de votre présentation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25404224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4CC1-3FA2-334E-82D5-BD32A86BAB37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Cliquez ici pour modifier le titre de votre présentation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5404362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ans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" name="Tableau 11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4268306032"/>
              </p:ext>
            </p:extLst>
          </p:nvPr>
        </p:nvGraphicFramePr>
        <p:xfrm>
          <a:off x="1" y="6055594"/>
          <a:ext cx="9149291" cy="801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9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4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7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5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146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4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79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72999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8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303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265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72000" marR="72000" marT="0" marB="504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587">
                <a:tc>
                  <a:txBody>
                    <a:bodyPr/>
                    <a:lstStyle/>
                    <a:p>
                      <a:pPr algn="l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b="1" dirty="0">
                          <a:latin typeface="Unistra A"/>
                          <a:cs typeface="Unistra A"/>
                        </a:rPr>
                        <a:t>Université</a:t>
                      </a:r>
                      <a:r>
                        <a:rPr lang="fr-FR" sz="1400" dirty="0">
                          <a:latin typeface="Unistra A"/>
                          <a:cs typeface="Unistra A"/>
                        </a:rPr>
                        <a:t> de Strasbourg</a:t>
                      </a:r>
                      <a:endParaRPr lang="fr-FR" sz="1400" dirty="0"/>
                    </a:p>
                  </a:txBody>
                  <a:tcPr marL="72000" marR="0" marT="2160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504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24" name="Espace réservé de la date 23"/>
          <p:cNvSpPr>
            <a:spLocks noGrp="1"/>
          </p:cNvSpPr>
          <p:nvPr>
            <p:ph type="dt" sz="half" idx="10"/>
          </p:nvPr>
        </p:nvSpPr>
        <p:spPr>
          <a:xfrm>
            <a:off x="598324" y="6309455"/>
            <a:ext cx="1013600" cy="274324"/>
          </a:xfrm>
        </p:spPr>
        <p:txBody>
          <a:bodyPr/>
          <a:lstStyle/>
          <a:p>
            <a:fld id="{36CA564F-FD4B-AE40-B362-26C83C39EC1B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25" name="Espace réservé du pied de page 24"/>
          <p:cNvSpPr>
            <a:spLocks noGrp="1"/>
          </p:cNvSpPr>
          <p:nvPr>
            <p:ph type="ftr" sz="quarter" idx="11"/>
          </p:nvPr>
        </p:nvSpPr>
        <p:spPr>
          <a:xfrm>
            <a:off x="1752600" y="6309455"/>
            <a:ext cx="5410200" cy="274324"/>
          </a:xfrm>
        </p:spPr>
        <p:txBody>
          <a:bodyPr/>
          <a:lstStyle/>
          <a:p>
            <a:r>
              <a:rPr lang="fr-FR" dirty="0"/>
              <a:t>Cliquez ici pour modifier le titre de votre présentation </a:t>
            </a:r>
          </a:p>
        </p:txBody>
      </p:sp>
      <p:sp>
        <p:nvSpPr>
          <p:cNvPr id="26" name="Espace réservé du numéro de diapositive 25"/>
          <p:cNvSpPr>
            <a:spLocks noGrp="1"/>
          </p:cNvSpPr>
          <p:nvPr>
            <p:ph type="sldNum" sz="quarter" idx="12"/>
          </p:nvPr>
        </p:nvSpPr>
        <p:spPr>
          <a:xfrm>
            <a:off x="0" y="6309455"/>
            <a:ext cx="555020" cy="274324"/>
          </a:xfrm>
        </p:spPr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  <p:sp>
        <p:nvSpPr>
          <p:cNvPr id="9" name="Espace réservé du texte 6"/>
          <p:cNvSpPr>
            <a:spLocks noGrp="1"/>
          </p:cNvSpPr>
          <p:nvPr>
            <p:ph type="body" sz="quarter" idx="14" hasCustomPrompt="1"/>
          </p:nvPr>
        </p:nvSpPr>
        <p:spPr>
          <a:xfrm>
            <a:off x="789551" y="496625"/>
            <a:ext cx="7372698" cy="65228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aseline="0">
                <a:latin typeface="Unistra A"/>
                <a:cs typeface="Unistra A"/>
              </a:defRPr>
            </a:lvl1pPr>
          </a:lstStyle>
          <a:p>
            <a:pPr lvl="0"/>
            <a:r>
              <a:rPr lang="fr-FR" dirty="0"/>
              <a:t>Titre de la diapositive</a:t>
            </a:r>
          </a:p>
        </p:txBody>
      </p:sp>
      <p:sp>
        <p:nvSpPr>
          <p:cNvPr id="13" name="Espace réservé du texte 11"/>
          <p:cNvSpPr>
            <a:spLocks noGrp="1"/>
          </p:cNvSpPr>
          <p:nvPr>
            <p:ph type="body" sz="quarter" idx="15" hasCustomPrompt="1"/>
          </p:nvPr>
        </p:nvSpPr>
        <p:spPr>
          <a:xfrm>
            <a:off x="789550" y="249945"/>
            <a:ext cx="3621625" cy="30100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fr-FR" dirty="0"/>
              <a:t>Chapitre 1 | Titre du chapitre</a:t>
            </a:r>
          </a:p>
        </p:txBody>
      </p:sp>
    </p:spTree>
    <p:extLst>
      <p:ext uri="{BB962C8B-B14F-4D97-AF65-F5344CB8AC3E}">
        <p14:creationId xmlns:p14="http://schemas.microsoft.com/office/powerpoint/2010/main" val="38884600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pleine p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Tableau 8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2995338820"/>
              </p:ext>
            </p:extLst>
          </p:nvPr>
        </p:nvGraphicFramePr>
        <p:xfrm>
          <a:off x="1" y="6055594"/>
          <a:ext cx="9149291" cy="801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9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4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7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5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146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4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79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72999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8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303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265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72000" marR="72000" marT="0" marB="504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587">
                <a:tc>
                  <a:txBody>
                    <a:bodyPr/>
                    <a:lstStyle/>
                    <a:p>
                      <a:pPr algn="l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b="1" dirty="0">
                          <a:latin typeface="Unistra A"/>
                          <a:cs typeface="Unistra A"/>
                        </a:rPr>
                        <a:t>Université</a:t>
                      </a:r>
                      <a:r>
                        <a:rPr lang="fr-FR" sz="1400" dirty="0">
                          <a:latin typeface="Unistra A"/>
                          <a:cs typeface="Unistra A"/>
                        </a:rPr>
                        <a:t> de Strasbourg</a:t>
                      </a:r>
                      <a:endParaRPr lang="fr-FR" sz="1400" dirty="0"/>
                    </a:p>
                  </a:txBody>
                  <a:tcPr marL="72000" marR="0" marT="2160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504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6" name="Espace réservé pour une image  4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9143999" cy="63108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400" baseline="0"/>
            </a:lvl1pPr>
          </a:lstStyle>
          <a:p>
            <a:r>
              <a:rPr lang="fr-FR" dirty="0"/>
              <a:t>Faites glissez une image </a:t>
            </a:r>
            <a:br>
              <a:rPr lang="fr-FR" dirty="0"/>
            </a:br>
            <a:r>
              <a:rPr lang="fr-FR" dirty="0"/>
              <a:t>ou cliquez sur l’icône pour choisir une image</a:t>
            </a:r>
          </a:p>
        </p:txBody>
      </p:sp>
      <p:sp>
        <p:nvSpPr>
          <p:cNvPr id="22" name="Espace réservé du texte 6"/>
          <p:cNvSpPr>
            <a:spLocks noGrp="1"/>
          </p:cNvSpPr>
          <p:nvPr>
            <p:ph type="body" sz="quarter" idx="14" hasCustomPrompt="1"/>
          </p:nvPr>
        </p:nvSpPr>
        <p:spPr>
          <a:xfrm>
            <a:off x="789551" y="496625"/>
            <a:ext cx="7372698" cy="65228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aseline="0">
                <a:latin typeface="Unistra A"/>
                <a:cs typeface="Unistra A"/>
              </a:defRPr>
            </a:lvl1pPr>
          </a:lstStyle>
          <a:p>
            <a:pPr lvl="0"/>
            <a:r>
              <a:rPr lang="fr-FR" dirty="0"/>
              <a:t>Titre de la diapositive</a:t>
            </a:r>
          </a:p>
        </p:txBody>
      </p:sp>
      <p:sp>
        <p:nvSpPr>
          <p:cNvPr id="23" name="Espace réservé du texte 11"/>
          <p:cNvSpPr>
            <a:spLocks noGrp="1"/>
          </p:cNvSpPr>
          <p:nvPr>
            <p:ph type="body" sz="quarter" idx="15" hasCustomPrompt="1"/>
          </p:nvPr>
        </p:nvSpPr>
        <p:spPr>
          <a:xfrm>
            <a:off x="789550" y="249945"/>
            <a:ext cx="3621625" cy="30100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fr-FR" dirty="0"/>
              <a:t>Chapitre 1 | Titre du chapitre</a:t>
            </a:r>
          </a:p>
        </p:txBody>
      </p:sp>
      <p:sp>
        <p:nvSpPr>
          <p:cNvPr id="10" name="Espace réservé de la date 23"/>
          <p:cNvSpPr>
            <a:spLocks noGrp="1"/>
          </p:cNvSpPr>
          <p:nvPr>
            <p:ph type="dt" sz="half" idx="10"/>
          </p:nvPr>
        </p:nvSpPr>
        <p:spPr>
          <a:xfrm>
            <a:off x="598324" y="6309455"/>
            <a:ext cx="1013600" cy="274324"/>
          </a:xfrm>
        </p:spPr>
        <p:txBody>
          <a:bodyPr/>
          <a:lstStyle/>
          <a:p>
            <a:fld id="{36CA564F-FD4B-AE40-B362-26C83C39EC1B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12" name="Espace réservé du pied de page 24"/>
          <p:cNvSpPr>
            <a:spLocks noGrp="1"/>
          </p:cNvSpPr>
          <p:nvPr>
            <p:ph type="ftr" sz="quarter" idx="11"/>
          </p:nvPr>
        </p:nvSpPr>
        <p:spPr>
          <a:xfrm>
            <a:off x="1752600" y="6309455"/>
            <a:ext cx="5410200" cy="274324"/>
          </a:xfrm>
        </p:spPr>
        <p:txBody>
          <a:bodyPr/>
          <a:lstStyle/>
          <a:p>
            <a:r>
              <a:rPr lang="fr-FR" dirty="0"/>
              <a:t>Cliquez ici pour modifier le titre de votre présentation </a:t>
            </a:r>
          </a:p>
        </p:txBody>
      </p:sp>
      <p:sp>
        <p:nvSpPr>
          <p:cNvPr id="13" name="Espace réservé du numéro de diapositive 25"/>
          <p:cNvSpPr>
            <a:spLocks noGrp="1"/>
          </p:cNvSpPr>
          <p:nvPr>
            <p:ph type="sldNum" sz="quarter" idx="12"/>
          </p:nvPr>
        </p:nvSpPr>
        <p:spPr>
          <a:xfrm>
            <a:off x="0" y="6309455"/>
            <a:ext cx="555020" cy="274324"/>
          </a:xfrm>
        </p:spPr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853776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1/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0" name="Tableau 19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12601677"/>
              </p:ext>
            </p:extLst>
          </p:nvPr>
        </p:nvGraphicFramePr>
        <p:xfrm>
          <a:off x="1" y="6055594"/>
          <a:ext cx="9149291" cy="801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9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4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7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5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146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4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79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72999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8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303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265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72000" marR="72000" marT="0" marB="504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587">
                <a:tc>
                  <a:txBody>
                    <a:bodyPr/>
                    <a:lstStyle/>
                    <a:p>
                      <a:pPr algn="l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b="1" dirty="0">
                          <a:latin typeface="Unistra A"/>
                          <a:cs typeface="Unistra A"/>
                        </a:rPr>
                        <a:t>Université</a:t>
                      </a:r>
                      <a:r>
                        <a:rPr lang="fr-FR" sz="1400" dirty="0">
                          <a:latin typeface="Unistra A"/>
                          <a:cs typeface="Unistra A"/>
                        </a:rPr>
                        <a:t> de Strasbourg</a:t>
                      </a:r>
                      <a:endParaRPr lang="fr-FR" sz="1400" dirty="0"/>
                    </a:p>
                  </a:txBody>
                  <a:tcPr marL="72000" marR="0" marT="2160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504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9" name="Espace réservé pour une image  4"/>
          <p:cNvSpPr>
            <a:spLocks noGrp="1"/>
          </p:cNvSpPr>
          <p:nvPr>
            <p:ph type="pic" sz="quarter" idx="16" hasCustomPrompt="1"/>
          </p:nvPr>
        </p:nvSpPr>
        <p:spPr>
          <a:xfrm>
            <a:off x="4673600" y="0"/>
            <a:ext cx="4470399" cy="63108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400" baseline="0"/>
            </a:lvl1pPr>
          </a:lstStyle>
          <a:p>
            <a:r>
              <a:rPr lang="fr-FR" dirty="0"/>
              <a:t>Faites glissez une image </a:t>
            </a:r>
            <a:br>
              <a:rPr lang="fr-FR" dirty="0"/>
            </a:br>
            <a:r>
              <a:rPr lang="fr-FR" dirty="0"/>
              <a:t>ou cliquez sur l’icône pour choisir une image</a:t>
            </a:r>
          </a:p>
        </p:txBody>
      </p:sp>
      <p:sp>
        <p:nvSpPr>
          <p:cNvPr id="21" name="Espace réservé du texte 6"/>
          <p:cNvSpPr>
            <a:spLocks noGrp="1"/>
          </p:cNvSpPr>
          <p:nvPr>
            <p:ph type="body" sz="quarter" idx="14" hasCustomPrompt="1"/>
          </p:nvPr>
        </p:nvSpPr>
        <p:spPr>
          <a:xfrm>
            <a:off x="789551" y="496625"/>
            <a:ext cx="7372698" cy="65228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aseline="0">
                <a:latin typeface="Unistra A"/>
                <a:cs typeface="Unistra A"/>
              </a:defRPr>
            </a:lvl1pPr>
          </a:lstStyle>
          <a:p>
            <a:pPr lvl="0"/>
            <a:r>
              <a:rPr lang="fr-FR" dirty="0"/>
              <a:t>Titre de la diapositive</a:t>
            </a:r>
          </a:p>
        </p:txBody>
      </p:sp>
      <p:sp>
        <p:nvSpPr>
          <p:cNvPr id="22" name="Espace réservé du texte 11"/>
          <p:cNvSpPr>
            <a:spLocks noGrp="1"/>
          </p:cNvSpPr>
          <p:nvPr>
            <p:ph type="body" sz="quarter" idx="15" hasCustomPrompt="1"/>
          </p:nvPr>
        </p:nvSpPr>
        <p:spPr>
          <a:xfrm>
            <a:off x="789550" y="249945"/>
            <a:ext cx="3621625" cy="30100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fr-FR" dirty="0"/>
              <a:t>Chapitre 1 | Titre du chapitre</a:t>
            </a:r>
          </a:p>
        </p:txBody>
      </p:sp>
      <p:sp>
        <p:nvSpPr>
          <p:cNvPr id="9" name="Espace réservé de la date 23"/>
          <p:cNvSpPr>
            <a:spLocks noGrp="1"/>
          </p:cNvSpPr>
          <p:nvPr>
            <p:ph type="dt" sz="half" idx="10"/>
          </p:nvPr>
        </p:nvSpPr>
        <p:spPr>
          <a:xfrm>
            <a:off x="598324" y="6309455"/>
            <a:ext cx="1013600" cy="274324"/>
          </a:xfrm>
        </p:spPr>
        <p:txBody>
          <a:bodyPr/>
          <a:lstStyle/>
          <a:p>
            <a:fld id="{36CA564F-FD4B-AE40-B362-26C83C39EC1B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10" name="Espace réservé du pied de page 24"/>
          <p:cNvSpPr>
            <a:spLocks noGrp="1"/>
          </p:cNvSpPr>
          <p:nvPr>
            <p:ph type="ftr" sz="quarter" idx="11"/>
          </p:nvPr>
        </p:nvSpPr>
        <p:spPr>
          <a:xfrm>
            <a:off x="1752600" y="6309455"/>
            <a:ext cx="5410200" cy="274324"/>
          </a:xfrm>
        </p:spPr>
        <p:txBody>
          <a:bodyPr/>
          <a:lstStyle/>
          <a:p>
            <a:r>
              <a:rPr lang="fr-FR" dirty="0"/>
              <a:t>Cliquez ici pour modifier le titre de votre présentation </a:t>
            </a:r>
          </a:p>
        </p:txBody>
      </p:sp>
      <p:sp>
        <p:nvSpPr>
          <p:cNvPr id="12" name="Espace réservé du numéro de diapositive 25"/>
          <p:cNvSpPr>
            <a:spLocks noGrp="1"/>
          </p:cNvSpPr>
          <p:nvPr>
            <p:ph type="sldNum" sz="quarter" idx="12"/>
          </p:nvPr>
        </p:nvSpPr>
        <p:spPr>
          <a:xfrm>
            <a:off x="0" y="6309455"/>
            <a:ext cx="555020" cy="274324"/>
          </a:xfrm>
        </p:spPr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316956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1/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Tableau 12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348592278"/>
              </p:ext>
            </p:extLst>
          </p:nvPr>
        </p:nvGraphicFramePr>
        <p:xfrm>
          <a:off x="1" y="6055594"/>
          <a:ext cx="9149291" cy="801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9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4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7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5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146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4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79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72999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8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303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265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72000" marR="72000" marT="0" marB="504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587">
                <a:tc>
                  <a:txBody>
                    <a:bodyPr/>
                    <a:lstStyle/>
                    <a:p>
                      <a:pPr algn="l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b="1" dirty="0">
                          <a:latin typeface="Unistra A"/>
                          <a:cs typeface="Unistra A"/>
                        </a:rPr>
                        <a:t>Université</a:t>
                      </a:r>
                      <a:r>
                        <a:rPr lang="fr-FR" sz="1400" dirty="0">
                          <a:latin typeface="Unistra A"/>
                          <a:cs typeface="Unistra A"/>
                        </a:rPr>
                        <a:t> de Strasbourg</a:t>
                      </a:r>
                      <a:endParaRPr lang="fr-FR" sz="1400" dirty="0"/>
                    </a:p>
                  </a:txBody>
                  <a:tcPr marL="72000" marR="0" marT="2160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504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8" name="Espace réservé pour une image  4"/>
          <p:cNvSpPr>
            <a:spLocks noGrp="1"/>
          </p:cNvSpPr>
          <p:nvPr>
            <p:ph type="pic" sz="quarter" idx="18" hasCustomPrompt="1"/>
          </p:nvPr>
        </p:nvSpPr>
        <p:spPr>
          <a:xfrm>
            <a:off x="5479142" y="0"/>
            <a:ext cx="3664857" cy="6310800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1400" baseline="0"/>
            </a:lvl1pPr>
          </a:lstStyle>
          <a:p>
            <a:r>
              <a:rPr lang="fr-FR" dirty="0"/>
              <a:t>Faites glissez une image </a:t>
            </a:r>
            <a:br>
              <a:rPr lang="fr-FR" dirty="0"/>
            </a:br>
            <a:r>
              <a:rPr lang="fr-FR" dirty="0"/>
              <a:t>ou cliquez sur l’icône pour choisir une image</a:t>
            </a:r>
          </a:p>
        </p:txBody>
      </p:sp>
      <p:sp>
        <p:nvSpPr>
          <p:cNvPr id="20" name="Espace réservé du texte 6"/>
          <p:cNvSpPr>
            <a:spLocks noGrp="1"/>
          </p:cNvSpPr>
          <p:nvPr>
            <p:ph type="body" sz="quarter" idx="14" hasCustomPrompt="1"/>
          </p:nvPr>
        </p:nvSpPr>
        <p:spPr>
          <a:xfrm>
            <a:off x="789551" y="496625"/>
            <a:ext cx="7372698" cy="65228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aseline="0">
                <a:latin typeface="Unistra A"/>
                <a:cs typeface="Unistra A"/>
              </a:defRPr>
            </a:lvl1pPr>
          </a:lstStyle>
          <a:p>
            <a:pPr lvl="0"/>
            <a:r>
              <a:rPr lang="fr-FR" dirty="0"/>
              <a:t>Titre de la diapositive</a:t>
            </a:r>
          </a:p>
        </p:txBody>
      </p:sp>
      <p:sp>
        <p:nvSpPr>
          <p:cNvPr id="21" name="Espace réservé du texte 11"/>
          <p:cNvSpPr>
            <a:spLocks noGrp="1"/>
          </p:cNvSpPr>
          <p:nvPr>
            <p:ph type="body" sz="quarter" idx="15" hasCustomPrompt="1"/>
          </p:nvPr>
        </p:nvSpPr>
        <p:spPr>
          <a:xfrm>
            <a:off x="789550" y="249945"/>
            <a:ext cx="3621625" cy="30100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fr-FR" dirty="0"/>
              <a:t>Chapitre 1 | Titre du chapitre</a:t>
            </a:r>
          </a:p>
        </p:txBody>
      </p:sp>
      <p:sp>
        <p:nvSpPr>
          <p:cNvPr id="9" name="Espace réservé de la date 23"/>
          <p:cNvSpPr>
            <a:spLocks noGrp="1"/>
          </p:cNvSpPr>
          <p:nvPr>
            <p:ph type="dt" sz="half" idx="10"/>
          </p:nvPr>
        </p:nvSpPr>
        <p:spPr>
          <a:xfrm>
            <a:off x="598324" y="6309455"/>
            <a:ext cx="1013600" cy="274324"/>
          </a:xfrm>
        </p:spPr>
        <p:txBody>
          <a:bodyPr/>
          <a:lstStyle/>
          <a:p>
            <a:fld id="{36CA564F-FD4B-AE40-B362-26C83C39EC1B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11" name="Espace réservé du pied de page 24"/>
          <p:cNvSpPr>
            <a:spLocks noGrp="1"/>
          </p:cNvSpPr>
          <p:nvPr>
            <p:ph type="ftr" sz="quarter" idx="11"/>
          </p:nvPr>
        </p:nvSpPr>
        <p:spPr>
          <a:xfrm>
            <a:off x="1752600" y="6309455"/>
            <a:ext cx="5410200" cy="274324"/>
          </a:xfrm>
        </p:spPr>
        <p:txBody>
          <a:bodyPr/>
          <a:lstStyle/>
          <a:p>
            <a:r>
              <a:rPr lang="fr-FR" dirty="0"/>
              <a:t>Cliquez ici pour modifier le titre de votre présentation </a:t>
            </a:r>
          </a:p>
        </p:txBody>
      </p:sp>
      <p:sp>
        <p:nvSpPr>
          <p:cNvPr id="12" name="Espace réservé du numéro de diapositive 25"/>
          <p:cNvSpPr>
            <a:spLocks noGrp="1"/>
          </p:cNvSpPr>
          <p:nvPr>
            <p:ph type="sldNum" sz="quarter" idx="12"/>
          </p:nvPr>
        </p:nvSpPr>
        <p:spPr>
          <a:xfrm>
            <a:off x="0" y="6309455"/>
            <a:ext cx="555020" cy="274324"/>
          </a:xfrm>
        </p:spPr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186450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" name="Tableau 15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094088172"/>
              </p:ext>
            </p:extLst>
          </p:nvPr>
        </p:nvGraphicFramePr>
        <p:xfrm>
          <a:off x="1" y="6055594"/>
          <a:ext cx="9149291" cy="801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9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4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7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5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146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4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79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72999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8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303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265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72000" marR="72000" marT="0" marB="504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587">
                <a:tc>
                  <a:txBody>
                    <a:bodyPr/>
                    <a:lstStyle/>
                    <a:p>
                      <a:pPr algn="l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b="1" dirty="0">
                          <a:latin typeface="Unistra A"/>
                          <a:cs typeface="Unistra A"/>
                        </a:rPr>
                        <a:t>Université</a:t>
                      </a:r>
                      <a:r>
                        <a:rPr lang="fr-FR" sz="1400" dirty="0">
                          <a:latin typeface="Unistra A"/>
                          <a:cs typeface="Unistra A"/>
                        </a:rPr>
                        <a:t> de Strasbourg</a:t>
                      </a:r>
                      <a:endParaRPr lang="fr-FR" sz="1400" dirty="0"/>
                    </a:p>
                  </a:txBody>
                  <a:tcPr marL="72000" marR="0" marT="2160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504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2" name="Espace réservé pour une image  10"/>
          <p:cNvSpPr>
            <a:spLocks noGrp="1"/>
          </p:cNvSpPr>
          <p:nvPr>
            <p:ph type="pic" sz="quarter" idx="14" hasCustomPrompt="1"/>
          </p:nvPr>
        </p:nvSpPr>
        <p:spPr>
          <a:xfrm>
            <a:off x="900067" y="2298700"/>
            <a:ext cx="3529013" cy="3468688"/>
          </a:xfrm>
        </p:spPr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/>
            </a:lvl1pPr>
          </a:lstStyle>
          <a:p>
            <a:r>
              <a:rPr lang="fr-FR" dirty="0"/>
              <a:t>Faites glissez une image </a:t>
            </a:r>
            <a:br>
              <a:rPr lang="fr-FR" dirty="0"/>
            </a:br>
            <a:r>
              <a:rPr lang="fr-FR" dirty="0"/>
              <a:t>ou cliquez sur l’icône pour choisir une image</a:t>
            </a:r>
          </a:p>
          <a:p>
            <a:endParaRPr lang="fr-FR" dirty="0"/>
          </a:p>
        </p:txBody>
      </p:sp>
      <p:sp>
        <p:nvSpPr>
          <p:cNvPr id="11" name="Espace réservé pour une image  10"/>
          <p:cNvSpPr>
            <a:spLocks noGrp="1"/>
          </p:cNvSpPr>
          <p:nvPr>
            <p:ph type="pic" sz="quarter" idx="13" hasCustomPrompt="1"/>
          </p:nvPr>
        </p:nvSpPr>
        <p:spPr>
          <a:xfrm>
            <a:off x="4873625" y="2298700"/>
            <a:ext cx="3529013" cy="3468688"/>
          </a:xfrm>
        </p:spPr>
        <p:txBody>
          <a:bodyPr anchor="ctr">
            <a:normAutofit/>
          </a:bodyPr>
          <a:lstStyle>
            <a:lvl1pPr marL="0" marR="0" indent="0" algn="ct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1400"/>
            </a:lvl1pPr>
          </a:lstStyle>
          <a:p>
            <a:r>
              <a:rPr lang="fr-FR" dirty="0"/>
              <a:t>Faites glissez une image </a:t>
            </a:r>
            <a:br>
              <a:rPr lang="fr-FR" dirty="0"/>
            </a:br>
            <a:r>
              <a:rPr lang="fr-FR" dirty="0"/>
              <a:t>ou cliquez sur l’icône pour choisir une image</a:t>
            </a:r>
          </a:p>
          <a:p>
            <a:endParaRPr lang="fr-FR" dirty="0"/>
          </a:p>
        </p:txBody>
      </p:sp>
      <p:sp>
        <p:nvSpPr>
          <p:cNvPr id="22" name="Espace réservé du texte 6"/>
          <p:cNvSpPr>
            <a:spLocks noGrp="1"/>
          </p:cNvSpPr>
          <p:nvPr>
            <p:ph type="body" sz="quarter" idx="15" hasCustomPrompt="1"/>
          </p:nvPr>
        </p:nvSpPr>
        <p:spPr>
          <a:xfrm>
            <a:off x="789551" y="496625"/>
            <a:ext cx="7372698" cy="65228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aseline="0">
                <a:latin typeface="Unistra A"/>
                <a:cs typeface="Unistra A"/>
              </a:defRPr>
            </a:lvl1pPr>
          </a:lstStyle>
          <a:p>
            <a:pPr lvl="0"/>
            <a:r>
              <a:rPr lang="fr-FR" dirty="0"/>
              <a:t>Titre de la diapositive</a:t>
            </a:r>
          </a:p>
        </p:txBody>
      </p:sp>
      <p:sp>
        <p:nvSpPr>
          <p:cNvPr id="23" name="Espace réservé du texte 11"/>
          <p:cNvSpPr>
            <a:spLocks noGrp="1"/>
          </p:cNvSpPr>
          <p:nvPr>
            <p:ph type="body" sz="quarter" idx="16" hasCustomPrompt="1"/>
          </p:nvPr>
        </p:nvSpPr>
        <p:spPr>
          <a:xfrm>
            <a:off x="789550" y="249945"/>
            <a:ext cx="3621625" cy="30100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fr-FR" dirty="0"/>
              <a:t>Chapitre 1 | Titre du chapitre</a:t>
            </a:r>
          </a:p>
        </p:txBody>
      </p:sp>
      <p:sp>
        <p:nvSpPr>
          <p:cNvPr id="10" name="Espace réservé de la date 23"/>
          <p:cNvSpPr>
            <a:spLocks noGrp="1"/>
          </p:cNvSpPr>
          <p:nvPr>
            <p:ph type="dt" sz="half" idx="10"/>
          </p:nvPr>
        </p:nvSpPr>
        <p:spPr>
          <a:xfrm>
            <a:off x="598324" y="6309455"/>
            <a:ext cx="1013600" cy="274324"/>
          </a:xfrm>
        </p:spPr>
        <p:txBody>
          <a:bodyPr/>
          <a:lstStyle/>
          <a:p>
            <a:fld id="{36CA564F-FD4B-AE40-B362-26C83C39EC1B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14" name="Espace réservé du pied de page 24"/>
          <p:cNvSpPr>
            <a:spLocks noGrp="1"/>
          </p:cNvSpPr>
          <p:nvPr>
            <p:ph type="ftr" sz="quarter" idx="11"/>
          </p:nvPr>
        </p:nvSpPr>
        <p:spPr>
          <a:xfrm>
            <a:off x="1752600" y="6309455"/>
            <a:ext cx="5410200" cy="274324"/>
          </a:xfrm>
        </p:spPr>
        <p:txBody>
          <a:bodyPr/>
          <a:lstStyle/>
          <a:p>
            <a:r>
              <a:rPr lang="fr-FR" dirty="0"/>
              <a:t>Cliquez ici pour modifier le titre de votre présentation </a:t>
            </a:r>
          </a:p>
        </p:txBody>
      </p:sp>
      <p:sp>
        <p:nvSpPr>
          <p:cNvPr id="15" name="Espace réservé du numéro de diapositive 25"/>
          <p:cNvSpPr>
            <a:spLocks noGrp="1"/>
          </p:cNvSpPr>
          <p:nvPr>
            <p:ph type="sldNum" sz="quarter" idx="12"/>
          </p:nvPr>
        </p:nvSpPr>
        <p:spPr>
          <a:xfrm>
            <a:off x="0" y="6309455"/>
            <a:ext cx="555020" cy="274324"/>
          </a:xfrm>
        </p:spPr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84024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ois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8" name="Tableau 17"/>
          <p:cNvGraphicFramePr>
            <a:graphicFrameLocks noGrp="1"/>
          </p:cNvGraphicFramePr>
          <p:nvPr userDrawn="1">
            <p:extLst>
              <p:ext uri="{D42A27DB-BD31-4B8C-83A1-F6EECF244321}">
                <p14:modId xmlns:p14="http://schemas.microsoft.com/office/powerpoint/2010/main" val="1205675498"/>
              </p:ext>
            </p:extLst>
          </p:nvPr>
        </p:nvGraphicFramePr>
        <p:xfrm>
          <a:off x="1" y="6055594"/>
          <a:ext cx="9149291" cy="80184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590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06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2460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07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9453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41460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33419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379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729991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54805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33039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265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</a:tblGrid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72000" marR="72000" marT="0" marB="5040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94587">
                <a:tc>
                  <a:txBody>
                    <a:bodyPr/>
                    <a:lstStyle/>
                    <a:p>
                      <a:pPr algn="l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fr-FR" sz="1400" b="1" dirty="0">
                          <a:latin typeface="Unistra A"/>
                          <a:cs typeface="Unistra A"/>
                        </a:rPr>
                        <a:t>Université</a:t>
                      </a:r>
                      <a:r>
                        <a:rPr lang="fr-FR" sz="1400" dirty="0">
                          <a:latin typeface="Unistra A"/>
                          <a:cs typeface="Unistra A"/>
                        </a:rPr>
                        <a:t> de Strasbourg</a:t>
                      </a:r>
                      <a:endParaRPr lang="fr-FR" sz="1400" dirty="0"/>
                    </a:p>
                  </a:txBody>
                  <a:tcPr marL="72000" marR="0" marT="2160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 marL="0" marR="0" marT="0" marB="0">
                    <a:lnL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prstClr val="black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94587">
                <a:tc gridSpan="12">
                  <a:txBody>
                    <a:bodyPr/>
                    <a:lstStyle/>
                    <a:p>
                      <a:pPr algn="ctr"/>
                      <a:endParaRPr lang="fr-FR" sz="1400" dirty="0">
                        <a:latin typeface="Unistra A"/>
                        <a:cs typeface="Unistra A"/>
                      </a:endParaRPr>
                    </a:p>
                  </a:txBody>
                  <a:tcPr marL="0" marR="0" marT="0" marB="50400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Espace réservé pour une image  12"/>
          <p:cNvSpPr>
            <a:spLocks noGrp="1"/>
          </p:cNvSpPr>
          <p:nvPr>
            <p:ph type="pic" sz="quarter" idx="13" hasCustomPrompt="1"/>
          </p:nvPr>
        </p:nvSpPr>
        <p:spPr>
          <a:xfrm>
            <a:off x="887413" y="3733800"/>
            <a:ext cx="2146300" cy="2108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r-FR" dirty="0"/>
              <a:t>Faites glissez une image </a:t>
            </a:r>
            <a:br>
              <a:rPr lang="fr-FR" dirty="0"/>
            </a:br>
            <a:r>
              <a:rPr lang="fr-FR" dirty="0"/>
              <a:t>ou cliquez sur l’icône pour choisir une image</a:t>
            </a:r>
          </a:p>
          <a:p>
            <a:endParaRPr lang="fr-FR" dirty="0"/>
          </a:p>
        </p:txBody>
      </p:sp>
      <p:sp>
        <p:nvSpPr>
          <p:cNvPr id="14" name="Espace réservé pour une image  12"/>
          <p:cNvSpPr>
            <a:spLocks noGrp="1"/>
          </p:cNvSpPr>
          <p:nvPr>
            <p:ph type="pic" sz="quarter" idx="14" hasCustomPrompt="1"/>
          </p:nvPr>
        </p:nvSpPr>
        <p:spPr>
          <a:xfrm>
            <a:off x="3504482" y="3733800"/>
            <a:ext cx="2146300" cy="2108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r-FR" dirty="0"/>
              <a:t>Faites glissez une image </a:t>
            </a:r>
            <a:br>
              <a:rPr lang="fr-FR" dirty="0"/>
            </a:br>
            <a:r>
              <a:rPr lang="fr-FR" dirty="0"/>
              <a:t>ou cliquez sur l’icône pour choisir une image</a:t>
            </a:r>
          </a:p>
          <a:p>
            <a:endParaRPr lang="fr-FR" dirty="0"/>
          </a:p>
        </p:txBody>
      </p:sp>
      <p:sp>
        <p:nvSpPr>
          <p:cNvPr id="15" name="Espace réservé pour une image  12"/>
          <p:cNvSpPr>
            <a:spLocks noGrp="1"/>
          </p:cNvSpPr>
          <p:nvPr>
            <p:ph type="pic" sz="quarter" idx="15" hasCustomPrompt="1"/>
          </p:nvPr>
        </p:nvSpPr>
        <p:spPr>
          <a:xfrm>
            <a:off x="6116994" y="3733800"/>
            <a:ext cx="2146300" cy="2108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fr-FR" dirty="0"/>
              <a:t>Faites glissez une image </a:t>
            </a:r>
            <a:br>
              <a:rPr lang="fr-FR" dirty="0"/>
            </a:br>
            <a:r>
              <a:rPr lang="fr-FR" dirty="0"/>
              <a:t>ou cliquez sur l’icône pour choisir une image</a:t>
            </a:r>
          </a:p>
          <a:p>
            <a:endParaRPr lang="fr-FR" dirty="0"/>
          </a:p>
        </p:txBody>
      </p:sp>
      <p:sp>
        <p:nvSpPr>
          <p:cNvPr id="23" name="Espace réservé du texte 6"/>
          <p:cNvSpPr>
            <a:spLocks noGrp="1"/>
          </p:cNvSpPr>
          <p:nvPr>
            <p:ph type="body" sz="quarter" idx="16" hasCustomPrompt="1"/>
          </p:nvPr>
        </p:nvSpPr>
        <p:spPr>
          <a:xfrm>
            <a:off x="789551" y="496625"/>
            <a:ext cx="7372698" cy="65228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400" baseline="0">
                <a:latin typeface="Unistra A"/>
                <a:cs typeface="Unistra A"/>
              </a:defRPr>
            </a:lvl1pPr>
          </a:lstStyle>
          <a:p>
            <a:pPr lvl="0"/>
            <a:r>
              <a:rPr lang="fr-FR" dirty="0"/>
              <a:t>Titre de la diapositive</a:t>
            </a:r>
          </a:p>
        </p:txBody>
      </p:sp>
      <p:sp>
        <p:nvSpPr>
          <p:cNvPr id="24" name="Espace réservé du texte 11"/>
          <p:cNvSpPr>
            <a:spLocks noGrp="1"/>
          </p:cNvSpPr>
          <p:nvPr>
            <p:ph type="body" sz="quarter" idx="17" hasCustomPrompt="1"/>
          </p:nvPr>
        </p:nvSpPr>
        <p:spPr>
          <a:xfrm>
            <a:off x="789550" y="249945"/>
            <a:ext cx="3621625" cy="30100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 baseline="0"/>
            </a:lvl1pPr>
          </a:lstStyle>
          <a:p>
            <a:pPr lvl="0"/>
            <a:r>
              <a:rPr lang="fr-FR" dirty="0"/>
              <a:t>Chapitre 1 | Titre du chapitre</a:t>
            </a:r>
          </a:p>
        </p:txBody>
      </p:sp>
      <p:sp>
        <p:nvSpPr>
          <p:cNvPr id="11" name="Espace réservé de la date 23"/>
          <p:cNvSpPr>
            <a:spLocks noGrp="1"/>
          </p:cNvSpPr>
          <p:nvPr>
            <p:ph type="dt" sz="half" idx="10"/>
          </p:nvPr>
        </p:nvSpPr>
        <p:spPr>
          <a:xfrm>
            <a:off x="598324" y="6309455"/>
            <a:ext cx="1013600" cy="274324"/>
          </a:xfrm>
        </p:spPr>
        <p:txBody>
          <a:bodyPr/>
          <a:lstStyle/>
          <a:p>
            <a:fld id="{36CA564F-FD4B-AE40-B362-26C83C39EC1B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12" name="Espace réservé du pied de page 24"/>
          <p:cNvSpPr>
            <a:spLocks noGrp="1"/>
          </p:cNvSpPr>
          <p:nvPr>
            <p:ph type="ftr" sz="quarter" idx="11"/>
          </p:nvPr>
        </p:nvSpPr>
        <p:spPr>
          <a:xfrm>
            <a:off x="1752600" y="6309455"/>
            <a:ext cx="5410200" cy="274324"/>
          </a:xfrm>
        </p:spPr>
        <p:txBody>
          <a:bodyPr/>
          <a:lstStyle/>
          <a:p>
            <a:r>
              <a:rPr lang="fr-FR" dirty="0"/>
              <a:t>Cliquez ici pour modifier le titre de votre présentation </a:t>
            </a:r>
          </a:p>
        </p:txBody>
      </p:sp>
      <p:sp>
        <p:nvSpPr>
          <p:cNvPr id="17" name="Espace réservé du numéro de diapositive 25"/>
          <p:cNvSpPr>
            <a:spLocks noGrp="1"/>
          </p:cNvSpPr>
          <p:nvPr>
            <p:ph type="sldNum" sz="quarter" idx="12"/>
          </p:nvPr>
        </p:nvSpPr>
        <p:spPr>
          <a:xfrm>
            <a:off x="0" y="6309455"/>
            <a:ext cx="555020" cy="274324"/>
          </a:xfrm>
        </p:spPr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569955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4CC1-3FA2-334E-82D5-BD32A86BAB37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Cliquez ici pour modifier le titre de votre présentation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85919685"/>
      </p:ext>
    </p:extLst>
  </p:cSld>
  <p:clrMapOvr>
    <a:masterClrMapping/>
  </p:clrMapOvr>
  <p:hf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4CC1-3FA2-334E-82D5-BD32A86BAB37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Cliquez ici pour modifier le titre de votre présentation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35135331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4CC1-3FA2-334E-82D5-BD32A86BAB37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Cliquez ici pour modifier le titre de votre présentation 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41974229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4CC1-3FA2-334E-82D5-BD32A86BAB37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Cliquez ici pour modifier le titre de votre présentation </a:t>
            </a:r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78207591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4CC1-3FA2-334E-82D5-BD32A86BAB37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Cliquez ici pour modifier le titre de votre présentation </a:t>
            </a:r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215324238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F628A-A867-4937-BBE5-207DB6F9C51A}" type="datetime1">
              <a:rPr lang="en-US" smtClean="0"/>
              <a:t>9/1/2021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11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4CC1-3FA2-334E-82D5-BD32A86BAB37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Cliquez ici pour modifier le titre de votre présentation 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89228906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CC4CC1-3FA2-334E-82D5-BD32A86BAB37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smtClean="0"/>
              <a:t>Cliquez ici pour modifier le titre de votre présentation </a:t>
            </a:r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69753245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Modifiez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CC4CC1-3FA2-334E-82D5-BD32A86BAB37}" type="datetime1">
              <a:rPr lang="fr-FR" smtClean="0"/>
              <a:t>01/09/2021</a:t>
            </a:fld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fr-FR" smtClean="0"/>
              <a:t>Cliquez ici pour modifier le titre de votre présentation </a:t>
            </a:r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EFAB9C-9D20-B149-B69D-443DC4350F1B}" type="slidenum">
              <a:rPr lang="fr-FR" smtClean="0"/>
              <a:pPr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988639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8" r:id="rId1"/>
    <p:sldLayoutId id="2147483729" r:id="rId2"/>
    <p:sldLayoutId id="2147483730" r:id="rId3"/>
    <p:sldLayoutId id="2147483731" r:id="rId4"/>
    <p:sldLayoutId id="2147483732" r:id="rId5"/>
    <p:sldLayoutId id="2147483733" r:id="rId6"/>
    <p:sldLayoutId id="2147483734" r:id="rId7"/>
    <p:sldLayoutId id="2147483735" r:id="rId8"/>
    <p:sldLayoutId id="2147483736" r:id="rId9"/>
    <p:sldLayoutId id="2147483737" r:id="rId10"/>
    <p:sldLayoutId id="2147483738" r:id="rId11"/>
    <p:sldLayoutId id="2147483739" r:id="rId12"/>
    <p:sldLayoutId id="2147483657" r:id="rId13"/>
    <p:sldLayoutId id="2147483658" r:id="rId14"/>
    <p:sldLayoutId id="2147483659" r:id="rId15"/>
    <p:sldLayoutId id="2147483660" r:id="rId16"/>
    <p:sldLayoutId id="2147483661" r:id="rId17"/>
  </p:sldLayoutIdLst>
  <p:hf hd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nistra.fr/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nistra.fr/index.php?id=16897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lansadmin.unistra.fr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langues.unistra.fr/lansad/sites-du-pole-lansad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mathinfo.unistra.fr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unistra.fr/index.php?id=19413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mathinfo.unistra.fr/international/mobilite-sortante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ZoneTexte 13"/>
          <p:cNvSpPr txBox="1"/>
          <p:nvPr/>
        </p:nvSpPr>
        <p:spPr>
          <a:xfrm>
            <a:off x="482600" y="1201757"/>
            <a:ext cx="8158126" cy="3600986"/>
          </a:xfrm>
          <a:prstGeom prst="rect">
            <a:avLst/>
          </a:prstGeom>
          <a:solidFill>
            <a:srgbClr val="0060A9"/>
          </a:solidFill>
          <a:effectLst>
            <a:innerShdw blurRad="114300">
              <a:prstClr val="black"/>
            </a:innerShdw>
          </a:effectLst>
        </p:spPr>
        <p:txBody>
          <a:bodyPr wrap="square" rtlCol="0">
            <a:spAutoFit/>
          </a:bodyPr>
          <a:lstStyle/>
          <a:p>
            <a:pPr algn="r"/>
            <a:r>
              <a:rPr lang="fr-FR" sz="7200" dirty="0" smtClean="0">
                <a:solidFill>
                  <a:schemeClr val="bg1"/>
                </a:solidFill>
                <a:latin typeface="Unistra A" panose="02000503030000020000" pitchFamily="2" charset="0"/>
                <a:cs typeface="Brill Bold Italic"/>
              </a:rPr>
              <a:t>RÉUNION DE RENTRÉE</a:t>
            </a:r>
          </a:p>
          <a:p>
            <a:pPr algn="r"/>
            <a:endParaRPr lang="fr-FR" sz="2400" dirty="0" smtClean="0">
              <a:solidFill>
                <a:schemeClr val="bg1"/>
              </a:solidFill>
              <a:latin typeface="Unistra A" panose="02000503030000020000" pitchFamily="2" charset="0"/>
              <a:cs typeface="Brill Bold Italic"/>
            </a:endParaRPr>
          </a:p>
          <a:p>
            <a:pPr algn="r"/>
            <a:r>
              <a:rPr lang="fr-FR" sz="4800" dirty="0" smtClean="0">
                <a:solidFill>
                  <a:schemeClr val="bg1"/>
                </a:solidFill>
                <a:latin typeface="Unistra A" panose="02000503030000020000" pitchFamily="2" charset="0"/>
                <a:cs typeface="Brill Bold Italic"/>
              </a:rPr>
              <a:t>Informations générales</a:t>
            </a:r>
          </a:p>
          <a:p>
            <a:pPr algn="r"/>
            <a:endParaRPr lang="fr-FR" sz="3600" dirty="0">
              <a:solidFill>
                <a:schemeClr val="bg1"/>
              </a:solidFill>
              <a:latin typeface="Unistra A" panose="02000503030000020000" pitchFamily="2" charset="0"/>
            </a:endParaRPr>
          </a:p>
          <a:p>
            <a:pPr algn="r"/>
            <a:r>
              <a:rPr lang="fr-FR" sz="2400" dirty="0" smtClean="0">
                <a:solidFill>
                  <a:schemeClr val="bg1"/>
                </a:solidFill>
                <a:latin typeface="Unistra A" panose="02000503030000020000" pitchFamily="2" charset="0"/>
              </a:rPr>
              <a:t>Service </a:t>
            </a:r>
            <a:r>
              <a:rPr lang="fr-FR" sz="2400" dirty="0">
                <a:solidFill>
                  <a:schemeClr val="bg1"/>
                </a:solidFill>
                <a:latin typeface="Unistra A" panose="02000503030000020000" pitchFamily="2" charset="0"/>
              </a:rPr>
              <a:t>des Études et de la Vie Étudiante</a:t>
            </a:r>
          </a:p>
          <a:p>
            <a:pPr algn="r"/>
            <a:r>
              <a:rPr lang="fr-FR" sz="2400" dirty="0">
                <a:solidFill>
                  <a:schemeClr val="bg1"/>
                </a:solidFill>
                <a:latin typeface="Unistra A" panose="02000503030000020000" pitchFamily="2" charset="0"/>
              </a:rPr>
              <a:t>(SEVE</a:t>
            </a:r>
            <a:r>
              <a:rPr lang="fr-FR" sz="2400" dirty="0" smtClean="0">
                <a:solidFill>
                  <a:schemeClr val="bg1"/>
                </a:solidFill>
                <a:latin typeface="Unistra A" panose="02000503030000020000" pitchFamily="2" charset="0"/>
              </a:rPr>
              <a:t>)</a:t>
            </a:r>
            <a:endParaRPr lang="fr-FR" sz="2400" dirty="0">
              <a:solidFill>
                <a:schemeClr val="bg1"/>
              </a:solidFill>
              <a:latin typeface="Unistra A" panose="02000503030000020000" pitchFamily="2" charset="0"/>
            </a:endParaRPr>
          </a:p>
        </p:txBody>
      </p:sp>
      <p:grpSp>
        <p:nvGrpSpPr>
          <p:cNvPr id="5" name="Groupe 4"/>
          <p:cNvGrpSpPr/>
          <p:nvPr/>
        </p:nvGrpSpPr>
        <p:grpSpPr>
          <a:xfrm>
            <a:off x="482600" y="5379607"/>
            <a:ext cx="4739145" cy="884969"/>
            <a:chOff x="572295" y="5142243"/>
            <a:chExt cx="4739145" cy="884969"/>
          </a:xfrm>
        </p:grpSpPr>
        <p:sp>
          <p:nvSpPr>
            <p:cNvPr id="9" name="ZoneTexte 8"/>
            <p:cNvSpPr txBox="1"/>
            <p:nvPr/>
          </p:nvSpPr>
          <p:spPr>
            <a:xfrm flipH="1">
              <a:off x="572295" y="5585177"/>
              <a:ext cx="391677" cy="442035"/>
            </a:xfrm>
            <a:prstGeom prst="rect">
              <a:avLst/>
            </a:prstGeom>
            <a:solidFill>
              <a:srgbClr val="FFFFFF"/>
            </a:solidFill>
            <a:ln w="6350" cmpd="sng">
              <a:solidFill>
                <a:srgbClr val="000000"/>
              </a:solidFill>
            </a:ln>
          </p:spPr>
          <p:txBody>
            <a:bodyPr wrap="square" lIns="0" tIns="0" rIns="0" bIns="72000" rtlCol="0">
              <a:spAutoFit/>
            </a:bodyPr>
            <a:lstStyle/>
            <a:p>
              <a:endParaRPr lang="fr-FR" sz="2400" dirty="0">
                <a:latin typeface="Unistra A"/>
                <a:cs typeface="Unistra A"/>
              </a:endParaRPr>
            </a:p>
          </p:txBody>
        </p:sp>
        <p:sp>
          <p:nvSpPr>
            <p:cNvPr id="11" name="ZoneTexte 10"/>
            <p:cNvSpPr txBox="1"/>
            <p:nvPr/>
          </p:nvSpPr>
          <p:spPr>
            <a:xfrm flipH="1">
              <a:off x="963972" y="5585177"/>
              <a:ext cx="63500" cy="442035"/>
            </a:xfrm>
            <a:prstGeom prst="rect">
              <a:avLst/>
            </a:prstGeom>
            <a:solidFill>
              <a:srgbClr val="FFFFFF"/>
            </a:solidFill>
            <a:ln w="6350" cmpd="sng">
              <a:solidFill>
                <a:srgbClr val="000000"/>
              </a:solidFill>
            </a:ln>
          </p:spPr>
          <p:txBody>
            <a:bodyPr wrap="square" lIns="0" tIns="0" rIns="0" bIns="72000" rtlCol="0">
              <a:spAutoFit/>
            </a:bodyPr>
            <a:lstStyle/>
            <a:p>
              <a:endParaRPr lang="fr-FR" sz="2400" dirty="0">
                <a:latin typeface="Unistra A"/>
                <a:cs typeface="Unistra A"/>
              </a:endParaRPr>
            </a:p>
          </p:txBody>
        </p:sp>
        <p:sp>
          <p:nvSpPr>
            <p:cNvPr id="12" name="ZoneTexte 11"/>
            <p:cNvSpPr txBox="1"/>
            <p:nvPr/>
          </p:nvSpPr>
          <p:spPr>
            <a:xfrm flipH="1">
              <a:off x="1027472" y="5585177"/>
              <a:ext cx="63500" cy="442035"/>
            </a:xfrm>
            <a:prstGeom prst="rect">
              <a:avLst/>
            </a:prstGeom>
            <a:solidFill>
              <a:srgbClr val="FFFFFF"/>
            </a:solidFill>
            <a:ln w="6350" cmpd="sng">
              <a:solidFill>
                <a:srgbClr val="000000"/>
              </a:solidFill>
            </a:ln>
          </p:spPr>
          <p:txBody>
            <a:bodyPr wrap="square" lIns="0" tIns="0" rIns="0" bIns="72000" rtlCol="0">
              <a:spAutoFit/>
            </a:bodyPr>
            <a:lstStyle/>
            <a:p>
              <a:endParaRPr lang="fr-FR" sz="2400" dirty="0">
                <a:latin typeface="Unistra A"/>
                <a:cs typeface="Unistra A"/>
              </a:endParaRPr>
            </a:p>
          </p:txBody>
        </p:sp>
        <p:sp>
          <p:nvSpPr>
            <p:cNvPr id="15" name="ZoneTexte 14"/>
            <p:cNvSpPr txBox="1"/>
            <p:nvPr/>
          </p:nvSpPr>
          <p:spPr>
            <a:xfrm>
              <a:off x="572295" y="5142243"/>
              <a:ext cx="4739145" cy="442035"/>
            </a:xfrm>
            <a:prstGeom prst="rect">
              <a:avLst/>
            </a:prstGeom>
            <a:solidFill>
              <a:srgbClr val="FFFFFF"/>
            </a:solidFill>
            <a:ln w="6350" cmpd="sng">
              <a:solidFill>
                <a:srgbClr val="000000"/>
              </a:solidFill>
            </a:ln>
          </p:spPr>
          <p:txBody>
            <a:bodyPr wrap="square" lIns="144000" tIns="25200" rIns="144000" bIns="46800" rtlCol="0">
              <a:spAutoFit/>
            </a:bodyPr>
            <a:lstStyle/>
            <a:p>
              <a:r>
                <a:rPr lang="fr-FR" sz="2400" dirty="0" smtClean="0">
                  <a:latin typeface="Unistra A"/>
                  <a:cs typeface="Unistra A"/>
                </a:rPr>
                <a:t>de </a:t>
              </a:r>
              <a:r>
                <a:rPr lang="fr-FR" sz="2400" b="1" dirty="0" smtClean="0">
                  <a:latin typeface="Unistra A"/>
                  <a:cs typeface="Unistra A"/>
                </a:rPr>
                <a:t>mathématique et d’informatique</a:t>
              </a:r>
              <a:endParaRPr lang="fr-FR" sz="2400" b="1" dirty="0">
                <a:latin typeface="Unistra A"/>
                <a:cs typeface="Unistra A"/>
              </a:endParaRPr>
            </a:p>
          </p:txBody>
        </p:sp>
        <p:sp>
          <p:nvSpPr>
            <p:cNvPr id="18" name="ZoneTexte 17"/>
            <p:cNvSpPr txBox="1"/>
            <p:nvPr/>
          </p:nvSpPr>
          <p:spPr>
            <a:xfrm>
              <a:off x="1090972" y="5585043"/>
              <a:ext cx="2987063" cy="442035"/>
            </a:xfrm>
            <a:prstGeom prst="rect">
              <a:avLst/>
            </a:prstGeom>
            <a:solidFill>
              <a:srgbClr val="FFFFFF"/>
            </a:solidFill>
            <a:ln w="6350" cmpd="sng">
              <a:solidFill>
                <a:srgbClr val="000000"/>
              </a:solidFill>
            </a:ln>
          </p:spPr>
          <p:txBody>
            <a:bodyPr wrap="none" lIns="144000" tIns="25200" rIns="144000" bIns="46800" rtlCol="0">
              <a:spAutoFit/>
            </a:bodyPr>
            <a:lstStyle/>
            <a:p>
              <a:r>
                <a:rPr lang="fr-FR" sz="2400" dirty="0">
                  <a:latin typeface="Unistra A"/>
                  <a:cs typeface="Unistra A"/>
                </a:rPr>
                <a:t>Université de Strasbourg</a:t>
              </a:r>
              <a:endParaRPr lang="fr-FR" sz="2400" b="1" dirty="0">
                <a:latin typeface="Unistra A"/>
                <a:cs typeface="Unistra A"/>
              </a:endParaRPr>
            </a:p>
          </p:txBody>
        </p:sp>
      </p:grpSp>
      <p:sp>
        <p:nvSpPr>
          <p:cNvPr id="19" name="ZoneTexte 18"/>
          <p:cNvSpPr txBox="1"/>
          <p:nvPr/>
        </p:nvSpPr>
        <p:spPr>
          <a:xfrm>
            <a:off x="482600" y="4937572"/>
            <a:ext cx="4739146" cy="442035"/>
          </a:xfrm>
          <a:prstGeom prst="rect">
            <a:avLst/>
          </a:prstGeom>
          <a:solidFill>
            <a:srgbClr val="FFFFFF"/>
          </a:solidFill>
          <a:ln w="6350" cmpd="sng">
            <a:solidFill>
              <a:srgbClr val="000000"/>
            </a:solidFill>
          </a:ln>
        </p:spPr>
        <p:txBody>
          <a:bodyPr wrap="none" lIns="144000" tIns="25200" rIns="144000" bIns="46800" rtlCol="0">
            <a:spAutoFit/>
          </a:bodyPr>
          <a:lstStyle/>
          <a:p>
            <a:r>
              <a:rPr lang="fr-FR" sz="2400" dirty="0" smtClean="0">
                <a:latin typeface="Unistra A"/>
                <a:cs typeface="Unistra A"/>
              </a:rPr>
              <a:t>UFR | Unité de formation et de recherche</a:t>
            </a:r>
            <a:endParaRPr lang="fr-FR" sz="2400" b="1" dirty="0">
              <a:latin typeface="Unistra A"/>
              <a:cs typeface="Unistra A"/>
            </a:endParaRPr>
          </a:p>
        </p:txBody>
      </p:sp>
      <p:sp>
        <p:nvSpPr>
          <p:cNvPr id="20" name="ZoneTexte 19"/>
          <p:cNvSpPr txBox="1"/>
          <p:nvPr/>
        </p:nvSpPr>
        <p:spPr>
          <a:xfrm flipH="1">
            <a:off x="5240362" y="5143142"/>
            <a:ext cx="63500" cy="442035"/>
          </a:xfrm>
          <a:prstGeom prst="rect">
            <a:avLst/>
          </a:prstGeom>
          <a:solidFill>
            <a:srgbClr val="FFFFFF"/>
          </a:solidFill>
          <a:ln w="6350" cmpd="sng">
            <a:solidFill>
              <a:srgbClr val="000000"/>
            </a:solidFill>
          </a:ln>
        </p:spPr>
        <p:txBody>
          <a:bodyPr wrap="square" lIns="0" tIns="0" rIns="0" bIns="72000" rtlCol="0">
            <a:spAutoFit/>
          </a:bodyPr>
          <a:lstStyle/>
          <a:p>
            <a:endParaRPr lang="fr-FR" sz="2400" dirty="0">
              <a:latin typeface="Unistra A"/>
              <a:cs typeface="Unistra A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5129048" y="515007"/>
            <a:ext cx="29428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2182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riangle isocèle 11"/>
          <p:cNvSpPr/>
          <p:nvPr/>
        </p:nvSpPr>
        <p:spPr>
          <a:xfrm>
            <a:off x="-12849" y="0"/>
            <a:ext cx="1448537" cy="1254152"/>
          </a:xfrm>
          <a:prstGeom prst="triangle">
            <a:avLst/>
          </a:prstGeom>
          <a:solidFill>
            <a:srgbClr val="ADFFB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ADFFB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955290" y="3413843"/>
            <a:ext cx="67401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endParaRPr lang="fr-FR" sz="20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marL="914400" lvl="1" indent="-4572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2000" dirty="0" smtClean="0"/>
              <a:t>La procédure à suivre pour pouvoir être remboursé(e) de vos frais médicaux est indiquée sur le site de l’</a:t>
            </a:r>
            <a:r>
              <a:rPr lang="fr-FR" sz="2000" dirty="0" err="1" smtClean="0"/>
              <a:t>Unistra</a:t>
            </a:r>
            <a:r>
              <a:rPr lang="fr-FR" sz="2000" dirty="0"/>
              <a:t> </a:t>
            </a:r>
            <a:r>
              <a:rPr lang="fr-FR" sz="2000" dirty="0" smtClean="0"/>
              <a:t>(</a:t>
            </a:r>
            <a:r>
              <a:rPr lang="fr-FR" sz="2000" dirty="0" smtClean="0">
                <a:hlinkClick r:id="rId3"/>
              </a:rPr>
              <a:t>www.unistra.fr</a:t>
            </a:r>
            <a:r>
              <a:rPr lang="fr-FR" sz="2000" dirty="0" smtClean="0"/>
              <a:t>) à la rubrique « Vie des campus », « Vie pratique », Santé.</a:t>
            </a:r>
            <a:r>
              <a:rPr lang="fr-FR" sz="1600" dirty="0" smtClean="0"/>
              <a:t> </a:t>
            </a:r>
            <a:endParaRPr lang="fr-FR" sz="1600" b="1" kern="0" dirty="0" smtClean="0">
              <a:solidFill>
                <a:srgbClr val="0060A9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endParaRPr lang="fr-FR" altLang="fr-FR" sz="1600" dirty="0">
              <a:solidFill>
                <a:srgbClr val="000000"/>
              </a:solidFill>
              <a:latin typeface="Unistra A" panose="02000503030000020000" pitchFamily="2" charset="0"/>
              <a:cs typeface="Gill Sans"/>
            </a:endParaRPr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UFR de mathématique et d’informatique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10</a:t>
            </a:fld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>
          <a:xfrm>
            <a:off x="795463" y="496625"/>
            <a:ext cx="7372698" cy="652282"/>
          </a:xfrm>
        </p:spPr>
        <p:txBody>
          <a:bodyPr>
            <a:normAutofit/>
          </a:bodyPr>
          <a:lstStyle/>
          <a:p>
            <a:pPr lvl="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fr-FR" sz="2800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Sécurité sociale</a:t>
            </a:r>
            <a:endParaRPr lang="fr-FR" sz="2800" dirty="0">
              <a:solidFill>
                <a:srgbClr val="0060A9"/>
              </a:solidFill>
              <a:latin typeface="Unistra A" panose="02000503030000020000" pitchFamily="2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861586" y="6277923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  <p:sp>
        <p:nvSpPr>
          <p:cNvPr id="13" name="Triangle isocèle 12"/>
          <p:cNvSpPr/>
          <p:nvPr/>
        </p:nvSpPr>
        <p:spPr>
          <a:xfrm rot="10800000">
            <a:off x="7695463" y="0"/>
            <a:ext cx="1448537" cy="1254152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riangle isocèle 13"/>
          <p:cNvSpPr/>
          <p:nvPr/>
        </p:nvSpPr>
        <p:spPr>
          <a:xfrm>
            <a:off x="6971194" y="0"/>
            <a:ext cx="1448537" cy="1254152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Rectangle 14"/>
          <p:cNvSpPr/>
          <p:nvPr/>
        </p:nvSpPr>
        <p:spPr>
          <a:xfrm>
            <a:off x="1013986" y="1787404"/>
            <a:ext cx="674017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endParaRPr lang="fr-FR" sz="20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marL="914400" lvl="1" indent="-4572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2000" dirty="0" smtClean="0"/>
              <a:t>Depuis la rentrée 2018, la cotisation de sécurité sociale pour les étudiants est supprimée. </a:t>
            </a:r>
            <a:endParaRPr lang="fr-FR" sz="1600" b="1" kern="0" dirty="0" smtClean="0">
              <a:solidFill>
                <a:srgbClr val="0060A9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endParaRPr lang="fr-FR" altLang="fr-FR" sz="1600" dirty="0">
              <a:solidFill>
                <a:srgbClr val="000000"/>
              </a:solidFill>
              <a:latin typeface="Unistra A" panose="02000503030000020000" pitchFamily="2" charset="0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21586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iangle isocèle 12"/>
          <p:cNvSpPr/>
          <p:nvPr/>
        </p:nvSpPr>
        <p:spPr>
          <a:xfrm>
            <a:off x="0" y="-1"/>
            <a:ext cx="1448537" cy="1254152"/>
          </a:xfrm>
          <a:prstGeom prst="triangle">
            <a:avLst/>
          </a:prstGeom>
          <a:solidFill>
            <a:srgbClr val="FF37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/>
          <p:cNvSpPr/>
          <p:nvPr/>
        </p:nvSpPr>
        <p:spPr>
          <a:xfrm>
            <a:off x="795462" y="1331617"/>
            <a:ext cx="7948487" cy="45489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1600" dirty="0" smtClean="0"/>
          </a:p>
          <a:p>
            <a:pPr marL="914400" lvl="1" indent="-4572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1600" dirty="0" smtClean="0"/>
              <a:t>Informations pratiques : </a:t>
            </a:r>
          </a:p>
          <a:p>
            <a:pPr lvl="2"/>
            <a:endParaRPr lang="fr-FR" sz="1600" b="1" dirty="0" smtClean="0">
              <a:latin typeface="Unistra A" panose="02000503030000020000" pitchFamily="2" charset="0"/>
            </a:endParaRPr>
          </a:p>
          <a:p>
            <a:pPr lvl="2"/>
            <a:r>
              <a:rPr lang="fr-FR" sz="1600" b="1" dirty="0" smtClean="0">
                <a:latin typeface="Unistra A" panose="02000503030000020000" pitchFamily="2" charset="0"/>
              </a:rPr>
              <a:t>Horaires </a:t>
            </a:r>
            <a:r>
              <a:rPr lang="fr-FR" sz="1600" b="1" dirty="0">
                <a:latin typeface="Unistra A" panose="02000503030000020000" pitchFamily="2" charset="0"/>
              </a:rPr>
              <a:t>d’ouverture</a:t>
            </a:r>
            <a:r>
              <a:rPr lang="fr-FR" sz="1600" dirty="0">
                <a:latin typeface="Unistra A" panose="02000503030000020000" pitchFamily="2" charset="0"/>
              </a:rPr>
              <a:t> </a:t>
            </a:r>
            <a:r>
              <a:rPr lang="fr-FR" sz="1600" dirty="0" smtClean="0">
                <a:latin typeface="Unistra A" panose="02000503030000020000" pitchFamily="2" charset="0"/>
              </a:rPr>
              <a:t>				</a:t>
            </a:r>
            <a:r>
              <a:rPr lang="fr-FR" sz="1600" b="1" dirty="0" smtClean="0">
                <a:latin typeface="Unistra A" panose="02000503030000020000" pitchFamily="2" charset="0"/>
              </a:rPr>
              <a:t>Où </a:t>
            </a:r>
            <a:r>
              <a:rPr lang="fr-FR" sz="1600" b="1" dirty="0">
                <a:latin typeface="Unistra A" panose="02000503030000020000" pitchFamily="2" charset="0"/>
              </a:rPr>
              <a:t>trouver</a:t>
            </a:r>
            <a:r>
              <a:rPr lang="fr-FR" sz="1600" dirty="0">
                <a:latin typeface="Unistra A" panose="02000503030000020000" pitchFamily="2" charset="0"/>
              </a:rPr>
              <a:t> le service </a:t>
            </a:r>
            <a:r>
              <a:rPr lang="fr-FR" sz="1600" dirty="0" smtClean="0">
                <a:latin typeface="Unistra A" panose="02000503030000020000" pitchFamily="2" charset="0"/>
              </a:rPr>
              <a:t>:</a:t>
            </a:r>
            <a:endParaRPr lang="fr-FR" sz="1600" dirty="0">
              <a:latin typeface="Unistra A" panose="02000503030000020000" pitchFamily="2" charset="0"/>
            </a:endParaRPr>
          </a:p>
          <a:p>
            <a:pPr lvl="2"/>
            <a:r>
              <a:rPr lang="fr-FR" sz="1600" dirty="0">
                <a:latin typeface="Unistra A" panose="02000503030000020000" pitchFamily="2" charset="0"/>
              </a:rPr>
              <a:t>lundi, mardi et jeudi  9h à 12h / </a:t>
            </a:r>
            <a:r>
              <a:rPr lang="fr-FR" sz="1600" dirty="0" smtClean="0">
                <a:latin typeface="Unistra A" panose="02000503030000020000" pitchFamily="2" charset="0"/>
              </a:rPr>
              <a:t>13h30-17h	Service </a:t>
            </a:r>
            <a:r>
              <a:rPr lang="fr-FR" sz="1600" dirty="0">
                <a:latin typeface="Unistra A" panose="02000503030000020000" pitchFamily="2" charset="0"/>
              </a:rPr>
              <a:t>de la vie universitaire - mission </a:t>
            </a:r>
            <a:r>
              <a:rPr lang="fr-FR" sz="1600" dirty="0" smtClean="0">
                <a:latin typeface="Unistra A" panose="02000503030000020000" pitchFamily="2" charset="0"/>
              </a:rPr>
              <a:t>handicap</a:t>
            </a:r>
            <a:r>
              <a:rPr lang="fr-FR" sz="1600" dirty="0">
                <a:latin typeface="Unistra A" panose="02000503030000020000" pitchFamily="2" charset="0"/>
              </a:rPr>
              <a:t/>
            </a:r>
            <a:br>
              <a:rPr lang="fr-FR" sz="1600" dirty="0">
                <a:latin typeface="Unistra A" panose="02000503030000020000" pitchFamily="2" charset="0"/>
              </a:rPr>
            </a:br>
            <a:r>
              <a:rPr lang="fr-FR" sz="1600" dirty="0">
                <a:latin typeface="Unistra A" panose="02000503030000020000" pitchFamily="2" charset="0"/>
              </a:rPr>
              <a:t>vendredi 9h-12h / </a:t>
            </a:r>
            <a:r>
              <a:rPr lang="fr-FR" sz="1600" dirty="0" smtClean="0">
                <a:latin typeface="Unistra A" panose="02000503030000020000" pitchFamily="2" charset="0"/>
              </a:rPr>
              <a:t>13h30-16h			Campus </a:t>
            </a:r>
            <a:r>
              <a:rPr lang="fr-FR" sz="1600" dirty="0">
                <a:latin typeface="Unistra A" panose="02000503030000020000" pitchFamily="2" charset="0"/>
              </a:rPr>
              <a:t>Esplanade - bâtiment 1 le Patio - </a:t>
            </a:r>
            <a:r>
              <a:rPr lang="fr-FR" sz="1600" dirty="0" err="1" smtClean="0">
                <a:latin typeface="Unistra A" panose="02000503030000020000" pitchFamily="2" charset="0"/>
              </a:rPr>
              <a:t>rdc</a:t>
            </a:r>
            <a:r>
              <a:rPr lang="fr-FR" sz="1600" dirty="0">
                <a:latin typeface="Unistra A" panose="02000503030000020000" pitchFamily="2" charset="0"/>
              </a:rPr>
              <a:t/>
            </a:r>
            <a:br>
              <a:rPr lang="fr-FR" sz="1600" dirty="0">
                <a:latin typeface="Unistra A" panose="02000503030000020000" pitchFamily="2" charset="0"/>
              </a:rPr>
            </a:br>
            <a:r>
              <a:rPr lang="fr-FR" sz="1600" dirty="0">
                <a:latin typeface="Unistra A" panose="02000503030000020000" pitchFamily="2" charset="0"/>
              </a:rPr>
              <a:t>Fermeture le </a:t>
            </a:r>
            <a:r>
              <a:rPr lang="fr-FR" sz="1600" dirty="0" smtClean="0">
                <a:latin typeface="Unistra A" panose="02000503030000020000" pitchFamily="2" charset="0"/>
              </a:rPr>
              <a:t>mercredi			</a:t>
            </a:r>
            <a:r>
              <a:rPr lang="fr-FR" sz="1600" dirty="0">
                <a:latin typeface="Unistra A" panose="02000503030000020000" pitchFamily="2" charset="0"/>
              </a:rPr>
              <a:t> </a:t>
            </a:r>
            <a:r>
              <a:rPr lang="fr-FR" sz="1600" dirty="0" smtClean="0">
                <a:latin typeface="Unistra A" panose="02000503030000020000" pitchFamily="2" charset="0"/>
              </a:rPr>
              <a:t>	Entrée </a:t>
            </a:r>
            <a:r>
              <a:rPr lang="fr-FR" sz="1600" dirty="0">
                <a:latin typeface="Unistra A" panose="02000503030000020000" pitchFamily="2" charset="0"/>
              </a:rPr>
              <a:t>sur le côté droit du </a:t>
            </a:r>
            <a:r>
              <a:rPr lang="fr-FR" sz="1600" dirty="0" smtClean="0">
                <a:latin typeface="Unistra A" panose="02000503030000020000" pitchFamily="2" charset="0"/>
              </a:rPr>
              <a:t>bâtiment</a:t>
            </a:r>
            <a:r>
              <a:rPr lang="fr-FR" sz="1600" dirty="0">
                <a:latin typeface="Unistra A" panose="02000503030000020000" pitchFamily="2" charset="0"/>
              </a:rPr>
              <a:t/>
            </a:r>
            <a:br>
              <a:rPr lang="fr-FR" sz="1600" dirty="0">
                <a:latin typeface="Unistra A" panose="02000503030000020000" pitchFamily="2" charset="0"/>
              </a:rPr>
            </a:br>
            <a:r>
              <a:rPr lang="fr-FR" sz="1600" dirty="0" smtClean="0">
                <a:latin typeface="Unistra A" panose="02000503030000020000" pitchFamily="2" charset="0"/>
              </a:rPr>
              <a:t>							22 </a:t>
            </a:r>
            <a:r>
              <a:rPr lang="fr-FR" sz="1600" dirty="0">
                <a:latin typeface="Unistra A" panose="02000503030000020000" pitchFamily="2" charset="0"/>
              </a:rPr>
              <a:t>rue René Descartes </a:t>
            </a:r>
            <a:br>
              <a:rPr lang="fr-FR" sz="1600" dirty="0">
                <a:latin typeface="Unistra A" panose="02000503030000020000" pitchFamily="2" charset="0"/>
              </a:rPr>
            </a:br>
            <a:r>
              <a:rPr lang="fr-FR" sz="1600" dirty="0">
                <a:latin typeface="Unistra A" panose="02000503030000020000" pitchFamily="2" charset="0"/>
              </a:rPr>
              <a:t>	</a:t>
            </a:r>
            <a:r>
              <a:rPr lang="fr-FR" sz="1600" dirty="0" smtClean="0">
                <a:latin typeface="Unistra A" panose="02000503030000020000" pitchFamily="2" charset="0"/>
              </a:rPr>
              <a:t>						F </a:t>
            </a:r>
            <a:r>
              <a:rPr lang="fr-FR" sz="1600" dirty="0">
                <a:latin typeface="Unistra A" panose="02000503030000020000" pitchFamily="2" charset="0"/>
              </a:rPr>
              <a:t>- 67084 STRASBOURG </a:t>
            </a:r>
            <a:r>
              <a:rPr lang="fr-FR" sz="1600" dirty="0" smtClean="0">
                <a:latin typeface="Unistra A" panose="02000503030000020000" pitchFamily="2" charset="0"/>
              </a:rPr>
              <a:t>CEDEX</a:t>
            </a:r>
            <a:r>
              <a:rPr lang="fr-FR" sz="1600" dirty="0">
                <a:latin typeface="Unistra A" panose="02000503030000020000" pitchFamily="2" charset="0"/>
              </a:rPr>
              <a:t>       </a:t>
            </a:r>
            <a:endParaRPr lang="fr-FR" sz="1600" dirty="0" smtClean="0">
              <a:latin typeface="Unistra A" panose="02000503030000020000" pitchFamily="2" charset="0"/>
            </a:endParaRPr>
          </a:p>
          <a:p>
            <a:pPr marL="914400" lvl="1" indent="-4572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Contacts</a:t>
            </a:r>
          </a:p>
          <a:p>
            <a:r>
              <a:rPr lang="fr-FR" sz="1600" dirty="0" smtClean="0">
                <a:latin typeface="Unistra A" panose="02000503030000020000" pitchFamily="2" charset="0"/>
              </a:rPr>
              <a:t>		Mme </a:t>
            </a:r>
            <a:r>
              <a:rPr lang="fr-FR" sz="1600" dirty="0">
                <a:latin typeface="Unistra A" panose="02000503030000020000" pitchFamily="2" charset="0"/>
              </a:rPr>
              <a:t>Fabienne </a:t>
            </a:r>
            <a:r>
              <a:rPr lang="fr-FR" sz="1600" dirty="0" err="1">
                <a:latin typeface="Unistra A" panose="02000503030000020000" pitchFamily="2" charset="0"/>
              </a:rPr>
              <a:t>Rakitic</a:t>
            </a:r>
            <a:r>
              <a:rPr lang="fr-FR" sz="1600" dirty="0">
                <a:latin typeface="Unistra A" panose="02000503030000020000" pitchFamily="2" charset="0"/>
              </a:rPr>
              <a:t>, </a:t>
            </a:r>
            <a:r>
              <a:rPr lang="fr-FR" sz="1600" dirty="0" smtClean="0">
                <a:latin typeface="Unistra A" panose="02000503030000020000" pitchFamily="2" charset="0"/>
              </a:rPr>
              <a:t> </a:t>
            </a:r>
            <a:r>
              <a:rPr lang="fr-FR" sz="1600" dirty="0" smtClean="0">
                <a:solidFill>
                  <a:srgbClr val="0060A9"/>
                </a:solidFill>
                <a:latin typeface="Unistra A" panose="02000503030000020000" pitchFamily="2" charset="0"/>
              </a:rPr>
              <a:t>f.rakitic@unistra.fr </a:t>
            </a:r>
            <a:r>
              <a:rPr lang="fr-FR" sz="1600" dirty="0">
                <a:latin typeface="Unistra A" panose="02000503030000020000" pitchFamily="2" charset="0"/>
              </a:rPr>
              <a:t>au 03 68 85 63 69</a:t>
            </a:r>
          </a:p>
          <a:p>
            <a:r>
              <a:rPr lang="fr-FR" sz="1600" dirty="0" smtClean="0">
                <a:latin typeface="Unistra A" panose="02000503030000020000" pitchFamily="2" charset="0"/>
              </a:rPr>
              <a:t>		Mme </a:t>
            </a:r>
            <a:r>
              <a:rPr lang="fr-FR" sz="1600" dirty="0">
                <a:latin typeface="Unistra A" panose="02000503030000020000" pitchFamily="2" charset="0"/>
              </a:rPr>
              <a:t>Jackie </a:t>
            </a:r>
            <a:r>
              <a:rPr lang="fr-FR" sz="1600" dirty="0" err="1" smtClean="0">
                <a:latin typeface="Unistra A" panose="02000503030000020000" pitchFamily="2" charset="0"/>
              </a:rPr>
              <a:t>Didierjean</a:t>
            </a:r>
            <a:r>
              <a:rPr lang="fr-FR" sz="1600" dirty="0" smtClean="0">
                <a:latin typeface="Unistra A" panose="02000503030000020000" pitchFamily="2" charset="0"/>
              </a:rPr>
              <a:t>, </a:t>
            </a:r>
            <a:r>
              <a:rPr lang="fr-FR" sz="1600" dirty="0">
                <a:solidFill>
                  <a:srgbClr val="0060A9"/>
                </a:solidFill>
                <a:latin typeface="Unistra A" panose="02000503030000020000" pitchFamily="2" charset="0"/>
              </a:rPr>
              <a:t>jdidierjean@unistra.fr </a:t>
            </a:r>
            <a:r>
              <a:rPr lang="fr-FR" sz="1600" dirty="0">
                <a:latin typeface="Unistra A" panose="02000503030000020000" pitchFamily="2" charset="0"/>
              </a:rPr>
              <a:t>au 03 68 85 65 </a:t>
            </a:r>
            <a:r>
              <a:rPr lang="fr-FR" sz="1600" dirty="0" smtClean="0">
                <a:latin typeface="Unistra A" panose="02000503030000020000" pitchFamily="2" charset="0"/>
              </a:rPr>
              <a:t>47</a:t>
            </a:r>
          </a:p>
          <a:p>
            <a:r>
              <a:rPr lang="fr-FR" sz="1600" dirty="0">
                <a:latin typeface="Unistra A" panose="02000503030000020000" pitchFamily="2" charset="0"/>
              </a:rPr>
              <a:t>	</a:t>
            </a:r>
            <a:r>
              <a:rPr lang="fr-FR" sz="1600" dirty="0" smtClean="0">
                <a:latin typeface="Unistra A" panose="02000503030000020000" pitchFamily="2" charset="0"/>
              </a:rPr>
              <a:t>	à l’UFR Mathématique et Informatique : Marie-Jeanne </a:t>
            </a:r>
            <a:r>
              <a:rPr lang="fr-FR" sz="1600" dirty="0" err="1" smtClean="0">
                <a:latin typeface="Unistra A" panose="02000503030000020000" pitchFamily="2" charset="0"/>
              </a:rPr>
              <a:t>Theolo</a:t>
            </a:r>
            <a:r>
              <a:rPr lang="fr-FR" sz="1600" dirty="0" smtClean="0">
                <a:latin typeface="Unistra A" panose="02000503030000020000" pitchFamily="2" charset="0"/>
              </a:rPr>
              <a:t>, </a:t>
            </a:r>
            <a:r>
              <a:rPr lang="fr-FR" sz="1600" dirty="0">
                <a:solidFill>
                  <a:srgbClr val="0060A9"/>
                </a:solidFill>
                <a:latin typeface="Unistra A" panose="02000503030000020000" pitchFamily="2" charset="0"/>
              </a:rPr>
              <a:t>marie-jeanne.theolo@unistra.fr </a:t>
            </a:r>
            <a:r>
              <a:rPr lang="fr-FR" sz="1600" dirty="0" smtClean="0">
                <a:solidFill>
                  <a:srgbClr val="0060A9"/>
                </a:solidFill>
                <a:latin typeface="Unistra A" panose="02000503030000020000" pitchFamily="2" charset="0"/>
              </a:rPr>
              <a:t>		</a:t>
            </a:r>
            <a:r>
              <a:rPr lang="fr-FR" sz="1600" dirty="0" smtClean="0">
                <a:latin typeface="Unistra A" panose="02000503030000020000" pitchFamily="2" charset="0"/>
              </a:rPr>
              <a:t>au 03 68 85 03 56</a:t>
            </a:r>
          </a:p>
          <a:p>
            <a:endParaRPr lang="fr-FR" sz="1600" dirty="0">
              <a:latin typeface="Unistra A" panose="02000503030000020000" pitchFamily="2" charset="0"/>
            </a:endParaRPr>
          </a:p>
          <a:p>
            <a:pPr marL="914400" lvl="1" indent="-4572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Étapes :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  <a:hlinkClick r:id="rId3"/>
              </a:rPr>
              <a:t>http://www.unistra.fr/index.php?id=16897</a:t>
            </a:r>
            <a:endParaRPr lang="fr-FR" sz="16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lvl="1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2000" kern="0" dirty="0">
              <a:latin typeface="Unistra A" panose="02000503030000020000" pitchFamily="2" charset="0"/>
              <a:ea typeface="Arial Unicode MS" pitchFamily="34" charset="-128"/>
            </a:endParaRPr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UFR de mathématique et d’informatique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11</a:t>
            </a:fld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>
          <a:xfrm>
            <a:off x="795463" y="496625"/>
            <a:ext cx="7372698" cy="652282"/>
          </a:xfrm>
        </p:spPr>
        <p:txBody>
          <a:bodyPr>
            <a:normAutofit/>
          </a:bodyPr>
          <a:lstStyle/>
          <a:p>
            <a:r>
              <a:rPr lang="fr-FR" sz="2800" b="1" dirty="0">
                <a:solidFill>
                  <a:srgbClr val="0060A9"/>
                </a:solidFill>
              </a:rPr>
              <a:t>Service de la vie universitaire - mission handicap</a:t>
            </a:r>
          </a:p>
        </p:txBody>
      </p:sp>
      <p:sp>
        <p:nvSpPr>
          <p:cNvPr id="9" name="ZoneTexte 8"/>
          <p:cNvSpPr txBox="1"/>
          <p:nvPr/>
        </p:nvSpPr>
        <p:spPr>
          <a:xfrm>
            <a:off x="861586" y="6277923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  <p:sp>
        <p:nvSpPr>
          <p:cNvPr id="14" name="Triangle isocèle 13"/>
          <p:cNvSpPr/>
          <p:nvPr/>
        </p:nvSpPr>
        <p:spPr>
          <a:xfrm>
            <a:off x="7699720" y="-15499"/>
            <a:ext cx="1448537" cy="1254152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Triangle isocèle 14"/>
          <p:cNvSpPr/>
          <p:nvPr/>
        </p:nvSpPr>
        <p:spPr>
          <a:xfrm rot="10800000">
            <a:off x="6972769" y="0"/>
            <a:ext cx="1448537" cy="1254152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70302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riangle isocèle 11"/>
          <p:cNvSpPr/>
          <p:nvPr/>
        </p:nvSpPr>
        <p:spPr>
          <a:xfrm>
            <a:off x="-12849" y="0"/>
            <a:ext cx="1448537" cy="1254152"/>
          </a:xfrm>
          <a:prstGeom prst="triangle">
            <a:avLst/>
          </a:prstGeom>
          <a:solidFill>
            <a:srgbClr val="ADFFB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ADFFB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95464" y="883420"/>
            <a:ext cx="6740172" cy="15327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endParaRPr lang="fr-FR" sz="20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marL="914400" lvl="1" indent="-457200" algn="ctr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Les horaires du SEVE </a:t>
            </a:r>
            <a:r>
              <a:rPr lang="fr-FR" sz="1600" b="1" kern="0" dirty="0">
                <a:latin typeface="Unistra A" panose="02000503030000020000" pitchFamily="2" charset="0"/>
                <a:ea typeface="Arial Unicode MS" pitchFamily="34" charset="-128"/>
              </a:rPr>
              <a:t>(1</a:t>
            </a:r>
            <a:r>
              <a:rPr lang="fr-FR" sz="1600" b="1" kern="0" baseline="30000" dirty="0">
                <a:latin typeface="Unistra A" panose="02000503030000020000" pitchFamily="2" charset="0"/>
                <a:ea typeface="Arial Unicode MS" pitchFamily="34" charset="-128"/>
              </a:rPr>
              <a:t>er</a:t>
            </a:r>
            <a:r>
              <a:rPr lang="fr-FR" sz="1600" b="1" kern="0" dirty="0">
                <a:latin typeface="Unistra A" panose="02000503030000020000" pitchFamily="2" charset="0"/>
                <a:ea typeface="Arial Unicode MS" pitchFamily="34" charset="-128"/>
              </a:rPr>
              <a:t> étage, bureau 121</a:t>
            </a:r>
            <a:r>
              <a:rPr lang="fr-FR" sz="1600" b="1" kern="0" dirty="0" smtClean="0">
                <a:latin typeface="Unistra A" panose="02000503030000020000" pitchFamily="2" charset="0"/>
                <a:ea typeface="Arial Unicode MS" pitchFamily="34" charset="-128"/>
              </a:rPr>
              <a:t>) :</a:t>
            </a:r>
            <a:r>
              <a:rPr lang="fr-FR" sz="1600" b="1" kern="0" dirty="0">
                <a:latin typeface="Unistra A" panose="02000503030000020000" pitchFamily="2" charset="0"/>
                <a:ea typeface="Arial Unicode MS" pitchFamily="34" charset="-128"/>
              </a:rPr>
              <a:t> </a:t>
            </a:r>
            <a:endParaRPr lang="fr-FR" sz="1600" b="1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lvl="1" algn="ctr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Du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lundi au vendredi </a:t>
            </a:r>
            <a:r>
              <a:rPr lang="fr-FR" sz="1600" kern="0" dirty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de 9h à 12h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, </a:t>
            </a: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 les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mardi et jeudi </a:t>
            </a:r>
            <a:r>
              <a:rPr lang="fr-FR" sz="1600" kern="0" dirty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de 14h à </a:t>
            </a:r>
            <a:r>
              <a:rPr lang="fr-FR" sz="1600" kern="0" dirty="0" smtClean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16h30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.</a:t>
            </a:r>
            <a:endParaRPr lang="fr-FR" sz="2800" kern="0" dirty="0">
              <a:latin typeface="Calibri" pitchFamily="34" charset="0"/>
              <a:ea typeface="Arial Unicode MS" pitchFamily="34" charset="-128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endParaRPr lang="fr-FR" sz="1600" b="1" kern="0" dirty="0">
              <a:solidFill>
                <a:srgbClr val="0060A9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endParaRPr lang="fr-FR" altLang="fr-FR" sz="1600" dirty="0">
              <a:solidFill>
                <a:srgbClr val="000000"/>
              </a:solidFill>
              <a:latin typeface="Unistra A" panose="02000503030000020000" pitchFamily="2" charset="0"/>
              <a:cs typeface="Gill Sans"/>
            </a:endParaRPr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UFR de mathématique et d’informatique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>
          <a:xfrm>
            <a:off x="795463" y="496625"/>
            <a:ext cx="7372698" cy="652282"/>
          </a:xfrm>
        </p:spPr>
        <p:txBody>
          <a:bodyPr>
            <a:normAutofit/>
          </a:bodyPr>
          <a:lstStyle/>
          <a:p>
            <a:pPr lvl="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fr-FR" sz="2800" b="1" dirty="0">
                <a:solidFill>
                  <a:srgbClr val="0060A9"/>
                </a:solidFill>
                <a:latin typeface="Unistra A" panose="02000503030000020000" pitchFamily="2" charset="0"/>
              </a:rPr>
              <a:t>Service des Études et de la Vie Étudiante (</a:t>
            </a:r>
            <a:r>
              <a:rPr lang="fr-FR" sz="2800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SEVE)</a:t>
            </a:r>
            <a:r>
              <a:rPr lang="fr-FR" sz="2800" b="1" dirty="0" smtClean="0">
                <a:solidFill>
                  <a:schemeClr val="bg1"/>
                </a:solidFill>
                <a:latin typeface="Unistra A" panose="02000503030000020000" pitchFamily="2" charset="0"/>
              </a:rPr>
              <a:t>)</a:t>
            </a:r>
            <a:endParaRPr lang="fr-FR" sz="2800" dirty="0">
              <a:solidFill>
                <a:srgbClr val="0060A9"/>
              </a:solidFill>
              <a:latin typeface="Unistra A" panose="02000503030000020000" pitchFamily="2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861586" y="6277923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6770" y="2016503"/>
            <a:ext cx="4482193" cy="3361645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1339344" y="5672225"/>
            <a:ext cx="58234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  <a:sym typeface="Wingdings" panose="05000000000000000000" pitchFamily="2" charset="2"/>
              </a:rPr>
              <a:t> </a:t>
            </a:r>
            <a:r>
              <a:rPr lang="fr-FR" sz="1400" kern="0" dirty="0" smtClean="0">
                <a:latin typeface="Unistra A" panose="02000503030000020000" pitchFamily="2" charset="0"/>
                <a:ea typeface="Arial Unicode MS" pitchFamily="34" charset="-128"/>
              </a:rPr>
              <a:t>Les </a:t>
            </a:r>
            <a:r>
              <a:rPr lang="fr-FR" sz="1400" kern="0" dirty="0">
                <a:latin typeface="Unistra A" panose="02000503030000020000" pitchFamily="2" charset="0"/>
                <a:ea typeface="Arial Unicode MS" pitchFamily="34" charset="-128"/>
              </a:rPr>
              <a:t>cartes « étudiant » </a:t>
            </a:r>
            <a:r>
              <a:rPr lang="fr-FR" sz="1400" kern="0" dirty="0" smtClean="0">
                <a:latin typeface="Unistra A" panose="02000503030000020000" pitchFamily="2" charset="0"/>
                <a:ea typeface="Arial Unicode MS" pitchFamily="34" charset="-128"/>
              </a:rPr>
              <a:t>seront </a:t>
            </a:r>
            <a:r>
              <a:rPr lang="fr-FR" sz="1400" kern="0" dirty="0">
                <a:latin typeface="Unistra A" panose="02000503030000020000" pitchFamily="2" charset="0"/>
                <a:ea typeface="Arial Unicode MS" pitchFamily="34" charset="-128"/>
              </a:rPr>
              <a:t>à récupérer </a:t>
            </a:r>
            <a:r>
              <a:rPr lang="fr-FR" sz="1400" kern="0" dirty="0" smtClean="0">
                <a:latin typeface="Unistra A" panose="02000503030000020000" pitchFamily="2" charset="0"/>
                <a:ea typeface="Arial Unicode MS" pitchFamily="34" charset="-128"/>
              </a:rPr>
              <a:t>selon les modalités indiquées par le SEVE</a:t>
            </a:r>
            <a:endParaRPr lang="fr-FR" sz="1400" dirty="0"/>
          </a:p>
        </p:txBody>
      </p:sp>
      <p:sp>
        <p:nvSpPr>
          <p:cNvPr id="13" name="Triangle isocèle 12"/>
          <p:cNvSpPr/>
          <p:nvPr/>
        </p:nvSpPr>
        <p:spPr>
          <a:xfrm rot="10800000">
            <a:off x="7695463" y="0"/>
            <a:ext cx="1448537" cy="1254152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riangle isocèle 13"/>
          <p:cNvSpPr/>
          <p:nvPr/>
        </p:nvSpPr>
        <p:spPr>
          <a:xfrm>
            <a:off x="6971194" y="0"/>
            <a:ext cx="1448537" cy="1254152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40439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710541" y="749657"/>
            <a:ext cx="3477987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005EA8"/>
              </a:buClr>
            </a:pPr>
            <a:endParaRPr lang="fr-FR" sz="1600" dirty="0" smtClean="0">
              <a:latin typeface="Unistra A" panose="02000503030000020000" pitchFamily="2" charset="0"/>
            </a:endParaRPr>
          </a:p>
          <a:p>
            <a:pPr lvl="1" algn="ctr"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r>
              <a:rPr lang="fr-FR" sz="2000" dirty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</a:rPr>
              <a:t>Merci </a:t>
            </a:r>
            <a:r>
              <a:rPr lang="fr-FR" sz="2000" dirty="0" smtClean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</a:rPr>
              <a:t>pour </a:t>
            </a:r>
            <a:r>
              <a:rPr lang="fr-FR" sz="2000" dirty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</a:rPr>
              <a:t>votre </a:t>
            </a:r>
            <a:r>
              <a:rPr lang="fr-FR" sz="2000" dirty="0" smtClean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</a:rPr>
              <a:t>attention</a:t>
            </a:r>
            <a:endParaRPr lang="fr-FR" sz="1600" b="1" kern="0" dirty="0">
              <a:solidFill>
                <a:srgbClr val="0060A9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endParaRPr lang="fr-FR" altLang="fr-FR" sz="1600" dirty="0">
              <a:solidFill>
                <a:srgbClr val="000000"/>
              </a:solidFill>
              <a:latin typeface="Unistra A" panose="02000503030000020000" pitchFamily="2" charset="0"/>
              <a:cs typeface="Gill Sans"/>
            </a:endParaRPr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UFR de mathématique et d’informatique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13</a:t>
            </a:fld>
            <a:endParaRPr lang="fr-FR" dirty="0"/>
          </a:p>
        </p:txBody>
      </p:sp>
      <p:sp>
        <p:nvSpPr>
          <p:cNvPr id="18" name="ZoneTexte 17"/>
          <p:cNvSpPr txBox="1"/>
          <p:nvPr/>
        </p:nvSpPr>
        <p:spPr>
          <a:xfrm>
            <a:off x="861586" y="6277923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3195026" y="5326932"/>
            <a:ext cx="2993502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fr-FR" sz="2000" dirty="0" smtClean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</a:rPr>
              <a:t>Avez-vous des questions ? </a:t>
            </a:r>
            <a:endParaRPr lang="fr-FR" sz="2000" dirty="0">
              <a:solidFill>
                <a:schemeClr val="accent1">
                  <a:lumMod val="50000"/>
                </a:schemeClr>
              </a:solidFill>
              <a:latin typeface="Unistra A" panose="02000503030000020000" pitchFamily="2" charset="0"/>
            </a:endParaRPr>
          </a:p>
          <a:p>
            <a:endParaRPr lang="fr-FR" dirty="0"/>
          </a:p>
        </p:txBody>
      </p:sp>
      <p:sp>
        <p:nvSpPr>
          <p:cNvPr id="12" name="ZoneTexte 11"/>
          <p:cNvSpPr txBox="1"/>
          <p:nvPr/>
        </p:nvSpPr>
        <p:spPr>
          <a:xfrm>
            <a:off x="2052023" y="1710303"/>
            <a:ext cx="69933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fr-FR" sz="9600" dirty="0" smtClean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</a:rPr>
              <a:t> </a:t>
            </a:r>
            <a:endParaRPr lang="fr-FR" sz="9600" dirty="0">
              <a:solidFill>
                <a:schemeClr val="accent1">
                  <a:lumMod val="50000"/>
                </a:schemeClr>
              </a:solidFill>
              <a:latin typeface="Unistra A" panose="02000503030000020000" pitchFamily="2" charset="0"/>
            </a:endParaRPr>
          </a:p>
          <a:p>
            <a:endParaRPr lang="fr-FR" dirty="0"/>
          </a:p>
        </p:txBody>
      </p:sp>
      <p:sp>
        <p:nvSpPr>
          <p:cNvPr id="13" name="ZoneTexte 12"/>
          <p:cNvSpPr txBox="1"/>
          <p:nvPr/>
        </p:nvSpPr>
        <p:spPr>
          <a:xfrm>
            <a:off x="6353279" y="1802682"/>
            <a:ext cx="69933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lang="fr-FR" sz="9600" dirty="0" smtClean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</a:rPr>
              <a:t> </a:t>
            </a:r>
            <a:endParaRPr lang="fr-FR" sz="9600" dirty="0">
              <a:solidFill>
                <a:schemeClr val="accent1">
                  <a:lumMod val="50000"/>
                </a:schemeClr>
              </a:solidFill>
              <a:latin typeface="Unistra A" panose="02000503030000020000" pitchFamily="2" charset="0"/>
            </a:endParaRPr>
          </a:p>
          <a:p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436" y="1703669"/>
            <a:ext cx="7611538" cy="3391374"/>
          </a:xfrm>
          <a:prstGeom prst="rect">
            <a:avLst/>
          </a:prstGeom>
        </p:spPr>
      </p:pic>
      <p:sp>
        <p:nvSpPr>
          <p:cNvPr id="17" name="Triangle isocèle 16"/>
          <p:cNvSpPr/>
          <p:nvPr/>
        </p:nvSpPr>
        <p:spPr>
          <a:xfrm>
            <a:off x="0" y="-1"/>
            <a:ext cx="1448537" cy="1254152"/>
          </a:xfrm>
          <a:prstGeom prst="triangle">
            <a:avLst/>
          </a:prstGeom>
          <a:solidFill>
            <a:srgbClr val="FF37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9" name="Triangle isocèle 18"/>
          <p:cNvSpPr/>
          <p:nvPr/>
        </p:nvSpPr>
        <p:spPr>
          <a:xfrm>
            <a:off x="7699720" y="-15499"/>
            <a:ext cx="1448537" cy="1254152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0" name="Triangle isocèle 19"/>
          <p:cNvSpPr/>
          <p:nvPr/>
        </p:nvSpPr>
        <p:spPr>
          <a:xfrm rot="10800000">
            <a:off x="6972769" y="0"/>
            <a:ext cx="1448537" cy="1254152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5184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795462" y="1503067"/>
            <a:ext cx="7731849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defTabSz="1042988" eaLnBrk="0" hangingPunct="0">
              <a:spcBef>
                <a:spcPts val="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Inscriptions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administratives</a:t>
            </a:r>
          </a:p>
          <a:p>
            <a:pPr marL="342900" indent="-342900" defTabSz="1042988" eaLnBrk="0" hangingPunct="0">
              <a:spcBef>
                <a:spcPts val="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endParaRPr lang="fr-FR" sz="12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indent="-342900" defTabSz="1042988" eaLnBrk="0" hangingPunct="0">
              <a:spcBef>
                <a:spcPts val="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Inscriptions pédagogiques / Aménagement d’études</a:t>
            </a:r>
          </a:p>
          <a:p>
            <a:pPr defTabSz="1042988" eaLnBrk="0" hangingPunct="0">
              <a:spcBef>
                <a:spcPts val="0"/>
              </a:spcBef>
              <a:buClr>
                <a:srgbClr val="0060A9"/>
              </a:buClr>
              <a:defRPr/>
            </a:pPr>
            <a:endParaRPr lang="fr-FR" sz="12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lvl="0" indent="-342900" defTabSz="1042988" eaLnBrk="0" hangingPunct="0">
              <a:spcBef>
                <a:spcPts val="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solidFill>
                  <a:srgbClr val="000000"/>
                </a:solidFill>
                <a:latin typeface="Unistra A" panose="02000503030000020000" pitchFamily="2" charset="0"/>
                <a:ea typeface="Arial Unicode MS" pitchFamily="34" charset="-128"/>
              </a:rPr>
              <a:t>L’Espace </a:t>
            </a:r>
            <a:r>
              <a:rPr lang="fr-FR" sz="1600" kern="0" dirty="0" smtClean="0">
                <a:solidFill>
                  <a:srgbClr val="000000"/>
                </a:solidFill>
                <a:latin typeface="Unistra A" panose="02000503030000020000" pitchFamily="2" charset="0"/>
                <a:ea typeface="Arial Unicode MS" pitchFamily="34" charset="-128"/>
              </a:rPr>
              <a:t>numérique et social de travail (Ernest)</a:t>
            </a:r>
            <a:endParaRPr lang="fr-FR" sz="1600" kern="0" dirty="0">
              <a:solidFill>
                <a:srgbClr val="000000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lvl="0" indent="-342900" defTabSz="1042988" eaLnBrk="0" hangingPunct="0">
              <a:spcBef>
                <a:spcPts val="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endParaRPr lang="fr-FR" sz="1200" kern="0" dirty="0">
              <a:solidFill>
                <a:srgbClr val="000000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indent="-342900" defTabSz="1042988" eaLnBrk="0" hangingPunct="0">
              <a:spcBef>
                <a:spcPts val="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Inscription aux UE de langues</a:t>
            </a:r>
          </a:p>
          <a:p>
            <a:pPr marL="342900" indent="-342900" defTabSz="1042988" eaLnBrk="0" hangingPunct="0">
              <a:spcBef>
                <a:spcPts val="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endParaRPr lang="fr-FR" sz="12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4000500" lvl="8" indent="-342900" defTabSz="1042988" eaLnBrk="0" hangingPunct="0"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Site UFR Math Info / </a:t>
            </a: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Modalités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d’évaluation / </a:t>
            </a: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Calendrier  universitaire/ Examens</a:t>
            </a:r>
            <a:endParaRPr lang="fr-FR" sz="16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indent="-342900" defTabSz="1042988" eaLnBrk="0" hangingPunct="0">
              <a:spcBef>
                <a:spcPts val="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endParaRPr lang="fr-FR" sz="12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4000500" lvl="8" indent="-342900" defTabSz="1042988" eaLnBrk="0" hangingPunct="0"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Stage</a:t>
            </a:r>
          </a:p>
          <a:p>
            <a:pPr marL="342900" indent="-342900" defTabSz="1042988" eaLnBrk="0" hangingPunct="0">
              <a:spcBef>
                <a:spcPts val="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endParaRPr lang="fr-FR" sz="12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4000500" lvl="8" indent="-342900" defTabSz="1042988" eaLnBrk="0" hangingPunct="0"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Relations Internationales</a:t>
            </a:r>
            <a:endParaRPr lang="fr-FR" sz="16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indent="-342900" defTabSz="1042988" eaLnBrk="0" hangingPunct="0">
              <a:spcBef>
                <a:spcPts val="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endParaRPr lang="fr-FR" sz="12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4000500" lvl="8" indent="-342900" defTabSz="1042988" eaLnBrk="0" hangingPunct="0"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Sécurité sociale</a:t>
            </a:r>
          </a:p>
          <a:p>
            <a:pPr marL="342900" indent="-342900" defTabSz="1042988" eaLnBrk="0" hangingPunct="0">
              <a:spcBef>
                <a:spcPts val="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endParaRPr lang="fr-FR" sz="12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marL="4000500" lvl="8" indent="-342900" defTabSz="1042988" eaLnBrk="0" hangingPunct="0"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Référente Handicap</a:t>
            </a:r>
            <a:endParaRPr lang="fr-FR" sz="1600" kern="0" dirty="0">
              <a:latin typeface="Unistra A" panose="02000503030000020000" pitchFamily="2" charset="0"/>
              <a:ea typeface="Arial Unicode MS" pitchFamily="34" charset="-128"/>
            </a:endParaRPr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UFR de mathématique et d’informatique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2</a:t>
            </a:fld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>
          <a:solidFill>
            <a:schemeClr val="bg1"/>
          </a:solidFill>
        </p:spPr>
        <p:txBody>
          <a:bodyPr>
            <a:noAutofit/>
          </a:bodyPr>
          <a:lstStyle/>
          <a:p>
            <a:r>
              <a:rPr lang="fr-FR" sz="2800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Sommaire</a:t>
            </a:r>
            <a:endParaRPr lang="fr-FR" sz="2800" dirty="0">
              <a:solidFill>
                <a:srgbClr val="0060A9"/>
              </a:solidFill>
              <a:latin typeface="Unistra A" panose="02000503030000020000" pitchFamily="2" charset="0"/>
            </a:endParaRPr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586" y="3365938"/>
            <a:ext cx="3465779" cy="2079467"/>
          </a:xfrm>
          <a:prstGeom prst="rect">
            <a:avLst/>
          </a:prstGeom>
        </p:spPr>
      </p:pic>
      <p:sp>
        <p:nvSpPr>
          <p:cNvPr id="5" name="ZoneTexte 4"/>
          <p:cNvSpPr txBox="1"/>
          <p:nvPr/>
        </p:nvSpPr>
        <p:spPr>
          <a:xfrm>
            <a:off x="861586" y="6293689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5909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isocèle 6"/>
          <p:cNvSpPr/>
          <p:nvPr/>
        </p:nvSpPr>
        <p:spPr>
          <a:xfrm>
            <a:off x="-12849" y="0"/>
            <a:ext cx="1448537" cy="1254152"/>
          </a:xfrm>
          <a:prstGeom prst="triangle">
            <a:avLst/>
          </a:prstGeom>
          <a:solidFill>
            <a:srgbClr val="ADFFB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ADFFB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95463" y="1503067"/>
            <a:ext cx="7542328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r>
              <a:rPr lang="fr-FR" sz="1600" u="sng" kern="0" dirty="0">
                <a:latin typeface="Unistra A" panose="02000503030000020000" pitchFamily="2" charset="0"/>
                <a:ea typeface="Arial Unicode MS" pitchFamily="34" charset="-128"/>
              </a:rPr>
              <a:t>Rappel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:</a:t>
            </a:r>
          </a:p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endParaRPr lang="fr-FR" sz="1600" u="sng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914400" lvl="1" indent="-4572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Licence (2</a:t>
            </a:r>
            <a:r>
              <a:rPr lang="fr-FR" sz="1600" kern="0" baseline="30000" dirty="0">
                <a:latin typeface="Unistra A" panose="02000503030000020000" pitchFamily="2" charset="0"/>
                <a:ea typeface="Arial Unicode MS" pitchFamily="34" charset="-128"/>
              </a:rPr>
              <a:t>ème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 et 3</a:t>
            </a:r>
            <a:r>
              <a:rPr lang="fr-FR" sz="1600" kern="0" baseline="30000" dirty="0">
                <a:latin typeface="Unistra A" panose="02000503030000020000" pitchFamily="2" charset="0"/>
                <a:ea typeface="Arial Unicode MS" pitchFamily="34" charset="-128"/>
              </a:rPr>
              <a:t>ème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 année) : date limite fixée au </a:t>
            </a:r>
            <a:r>
              <a:rPr lang="fr-FR" sz="1600" b="1" kern="0" dirty="0" smtClean="0">
                <a:latin typeface="Unistra A" panose="02000503030000020000" pitchFamily="2" charset="0"/>
                <a:ea typeface="Arial Unicode MS" pitchFamily="34" charset="-128"/>
              </a:rPr>
              <a:t>15 septembre</a:t>
            </a:r>
            <a:endParaRPr lang="fr-FR" sz="1600" b="1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lvl="1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1600" u="sng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914400" lvl="1" indent="-4572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Master 1 : date limite fixée au </a:t>
            </a:r>
            <a:r>
              <a:rPr lang="fr-FR" sz="1600" b="1" kern="0" dirty="0" smtClean="0">
                <a:latin typeface="Unistra A" panose="02000503030000020000" pitchFamily="2" charset="0"/>
                <a:ea typeface="Arial Unicode MS" pitchFamily="34" charset="-128"/>
              </a:rPr>
              <a:t>15 octobre</a:t>
            </a:r>
            <a:endParaRPr lang="fr-FR" sz="1600" b="1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lvl="1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1600" u="sng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914400" lvl="1" indent="-4572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Master 2 : date limite fixée au </a:t>
            </a:r>
            <a:r>
              <a:rPr lang="fr-FR" sz="1600" b="1" kern="0" dirty="0" smtClean="0">
                <a:latin typeface="Unistra A" panose="02000503030000020000" pitchFamily="2" charset="0"/>
                <a:ea typeface="Arial Unicode MS" pitchFamily="34" charset="-128"/>
              </a:rPr>
              <a:t>15 octobre</a:t>
            </a:r>
            <a:endParaRPr lang="fr-FR" sz="1600" b="1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lvl="1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16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lvl="1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16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lvl="1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16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lvl="1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600" b="1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  <a:sym typeface="Wingdings" panose="05000000000000000000" pitchFamily="2" charset="2"/>
              </a:rPr>
              <a:t> </a:t>
            </a:r>
            <a:r>
              <a:rPr lang="fr-FR" sz="1600" b="1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L’inscription </a:t>
            </a:r>
            <a:r>
              <a:rPr lang="fr-FR" sz="1600" b="1" kern="0" dirty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administrative ne sera validée qu’après </a:t>
            </a:r>
            <a:r>
              <a:rPr lang="fr-FR" sz="1600" b="1" u="sng" kern="0" dirty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vérification</a:t>
            </a:r>
            <a:r>
              <a:rPr lang="fr-FR" sz="1600" b="1" kern="0" dirty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 des pièces justificatives </a:t>
            </a:r>
            <a:r>
              <a:rPr lang="fr-FR" sz="1600" b="1" u="sng" kern="0" dirty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et </a:t>
            </a:r>
            <a:r>
              <a:rPr lang="fr-FR" sz="1600" b="1" kern="0" dirty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du paiement des frais d’inscription</a:t>
            </a:r>
          </a:p>
          <a:p>
            <a:endParaRPr lang="fr-FR" sz="1400" b="1" i="1" dirty="0">
              <a:solidFill>
                <a:srgbClr val="FF3736"/>
              </a:solidFill>
              <a:latin typeface="Unistra A" panose="02000503030000020000" pitchFamily="2" charset="0"/>
              <a:cs typeface="Brill Roman"/>
            </a:endParaRPr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UFR de mathématique et d’informatique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3</a:t>
            </a:fld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>
          <a:xfrm>
            <a:off x="789551" y="553775"/>
            <a:ext cx="7372698" cy="652282"/>
          </a:xfrm>
        </p:spPr>
        <p:txBody>
          <a:bodyPr>
            <a:noAutofit/>
          </a:bodyPr>
          <a:lstStyle/>
          <a:p>
            <a:pPr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fr-FR" sz="2800" b="1" dirty="0">
                <a:solidFill>
                  <a:srgbClr val="0060A9"/>
                </a:solidFill>
                <a:latin typeface="Unistra A" panose="02000503030000020000" pitchFamily="2" charset="0"/>
              </a:rPr>
              <a:t>Inscriptions administratives </a:t>
            </a:r>
            <a:endParaRPr lang="fr-FR" sz="2800" dirty="0">
              <a:solidFill>
                <a:srgbClr val="0060A9"/>
              </a:solidFill>
              <a:latin typeface="Unistra A" panose="02000503030000020000" pitchFamily="2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861586" y="6293689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  <p:sp>
        <p:nvSpPr>
          <p:cNvPr id="8" name="Triangle isocèle 7"/>
          <p:cNvSpPr/>
          <p:nvPr/>
        </p:nvSpPr>
        <p:spPr>
          <a:xfrm rot="10800000">
            <a:off x="7695463" y="0"/>
            <a:ext cx="1448537" cy="1254152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riangle isocèle 11"/>
          <p:cNvSpPr/>
          <p:nvPr/>
        </p:nvSpPr>
        <p:spPr>
          <a:xfrm>
            <a:off x="6971194" y="0"/>
            <a:ext cx="1448537" cy="1254152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85481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iangle isocèle 12"/>
          <p:cNvSpPr/>
          <p:nvPr/>
        </p:nvSpPr>
        <p:spPr>
          <a:xfrm>
            <a:off x="7699720" y="-15499"/>
            <a:ext cx="1448537" cy="1254152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Triangle isocèle 13"/>
          <p:cNvSpPr/>
          <p:nvPr/>
        </p:nvSpPr>
        <p:spPr>
          <a:xfrm rot="10800000">
            <a:off x="6972769" y="0"/>
            <a:ext cx="1448537" cy="1254152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riangle isocèle 11"/>
          <p:cNvSpPr/>
          <p:nvPr/>
        </p:nvSpPr>
        <p:spPr>
          <a:xfrm>
            <a:off x="0" y="-1"/>
            <a:ext cx="1448537" cy="1254152"/>
          </a:xfrm>
          <a:prstGeom prst="triangle">
            <a:avLst/>
          </a:prstGeom>
          <a:solidFill>
            <a:srgbClr val="FF37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Espace réservé du pied de page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/>
              <a:t>UFR de mathématique et d’informatique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4</a:t>
            </a:fld>
            <a:endParaRPr lang="fr-FR" dirty="0"/>
          </a:p>
        </p:txBody>
      </p:sp>
      <p:sp>
        <p:nvSpPr>
          <p:cNvPr id="7" name="Espace réservé du texte 3"/>
          <p:cNvSpPr>
            <a:spLocks noGrp="1"/>
          </p:cNvSpPr>
          <p:nvPr>
            <p:ph type="body" sz="quarter" idx="14"/>
          </p:nvPr>
        </p:nvSpPr>
        <p:spPr>
          <a:xfrm>
            <a:off x="789551" y="516929"/>
            <a:ext cx="7548240" cy="652282"/>
          </a:xfrm>
        </p:spPr>
        <p:txBody>
          <a:bodyPr>
            <a:noAutofit/>
          </a:bodyPr>
          <a:lstStyle/>
          <a:p>
            <a:pPr defTabSz="449263"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fr-FR" sz="2800" b="1" dirty="0">
                <a:solidFill>
                  <a:srgbClr val="0060A9"/>
                </a:solidFill>
                <a:latin typeface="Unistra A" panose="02000503030000020000" pitchFamily="2" charset="0"/>
              </a:rPr>
              <a:t>Inscriptions pédagogiques / Aménagement des </a:t>
            </a:r>
            <a:r>
              <a:rPr lang="fr-FR" sz="2800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études</a:t>
            </a:r>
            <a:endParaRPr lang="fr-FR" sz="2800" dirty="0">
              <a:solidFill>
                <a:srgbClr val="0060A9"/>
              </a:solidFill>
              <a:latin typeface="Unistra A" panose="02000503030000020000" pitchFamily="2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795463" y="1503067"/>
            <a:ext cx="7797392" cy="47212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005EA8"/>
              </a:buClr>
            </a:pPr>
            <a:r>
              <a:rPr lang="fr-FR" sz="1600" b="1" dirty="0">
                <a:solidFill>
                  <a:srgbClr val="FF0000"/>
                </a:solidFill>
                <a:latin typeface="Unistra A" panose="02000503030000020000" pitchFamily="2" charset="0"/>
              </a:rPr>
              <a:t>Inscriptions pédagogiques</a:t>
            </a:r>
            <a:r>
              <a:rPr lang="fr-FR" sz="1600" b="1" dirty="0" smtClean="0">
                <a:solidFill>
                  <a:srgbClr val="FF0000"/>
                </a:solidFill>
                <a:latin typeface="Unistra A" panose="02000503030000020000" pitchFamily="2" charset="0"/>
              </a:rPr>
              <a:t>:</a:t>
            </a:r>
          </a:p>
          <a:p>
            <a:pPr>
              <a:buClr>
                <a:srgbClr val="005EA8"/>
              </a:buClr>
            </a:pPr>
            <a:endParaRPr lang="fr-FR" sz="1600" b="1" dirty="0">
              <a:solidFill>
                <a:srgbClr val="FF0000"/>
              </a:solidFill>
              <a:latin typeface="Unistra A" panose="02000503030000020000" pitchFamily="2" charset="0"/>
            </a:endParaRPr>
          </a:p>
          <a:p>
            <a:pPr marL="342900" indent="-342900">
              <a:buClr>
                <a:srgbClr val="005EA8"/>
              </a:buClr>
              <a:buFont typeface="Wingdings" panose="05000000000000000000" pitchFamily="2" charset="2"/>
              <a:buChar char="v"/>
            </a:pPr>
            <a:r>
              <a:rPr lang="fr-FR" sz="1600" dirty="0">
                <a:latin typeface="Unistra A" panose="02000503030000020000" pitchFamily="2" charset="0"/>
              </a:rPr>
              <a:t>Les inscriptions pédagogiques </a:t>
            </a:r>
            <a:r>
              <a:rPr lang="fr-FR" sz="1600" b="1" dirty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</a:rPr>
              <a:t>sont obligatoires </a:t>
            </a:r>
          </a:p>
          <a:p>
            <a:pPr>
              <a:buClr>
                <a:srgbClr val="005EA8"/>
              </a:buClr>
            </a:pPr>
            <a:endParaRPr lang="fr-FR" sz="1600" b="1" dirty="0">
              <a:solidFill>
                <a:schemeClr val="accent1">
                  <a:lumMod val="50000"/>
                </a:schemeClr>
              </a:solidFill>
              <a:latin typeface="Unistra A" panose="02000503030000020000" pitchFamily="2" charset="0"/>
            </a:endParaRPr>
          </a:p>
          <a:p>
            <a:pPr marL="342900" indent="-342900">
              <a:buClr>
                <a:srgbClr val="005EA8"/>
              </a:buClr>
              <a:buFont typeface="Wingdings" panose="05000000000000000000" pitchFamily="2" charset="2"/>
              <a:buChar char="v"/>
            </a:pPr>
            <a:r>
              <a:rPr lang="fr-FR" sz="1600" dirty="0">
                <a:latin typeface="Unistra A" panose="02000503030000020000" pitchFamily="2" charset="0"/>
              </a:rPr>
              <a:t>Les étudiants qui n'ont pas d'inscription pédagogique aux unités d'enseignement ne sont pas autorisés à se présenter aux épreuves d'évaluation. </a:t>
            </a:r>
          </a:p>
          <a:p>
            <a:pPr>
              <a:buClr>
                <a:srgbClr val="005EA8"/>
              </a:buClr>
            </a:pPr>
            <a:endParaRPr lang="fr-FR" sz="1600" dirty="0">
              <a:latin typeface="Unistra A" panose="02000503030000020000" pitchFamily="2" charset="0"/>
            </a:endParaRPr>
          </a:p>
          <a:p>
            <a:pPr marL="342900" indent="-342900">
              <a:buClr>
                <a:srgbClr val="005EA8"/>
              </a:buClr>
              <a:buFont typeface="Wingdings" panose="05000000000000000000" pitchFamily="2" charset="2"/>
              <a:buChar char="v"/>
            </a:pPr>
            <a:r>
              <a:rPr lang="fr-FR" sz="1600" dirty="0">
                <a:latin typeface="Unistra A" panose="02000503030000020000" pitchFamily="2" charset="0"/>
              </a:rPr>
              <a:t>Les contrats pédagogiques fournis aux étudiants lors des réunions de rentrée doivent être complétés et </a:t>
            </a:r>
            <a:r>
              <a:rPr lang="fr-FR" sz="1600" b="1" dirty="0">
                <a:latin typeface="Unistra A" panose="02000503030000020000" pitchFamily="2" charset="0"/>
              </a:rPr>
              <a:t>rendus aux responsables de filières le demandant </a:t>
            </a:r>
            <a:r>
              <a:rPr lang="fr-FR" sz="1600" dirty="0">
                <a:latin typeface="Unistra A" panose="02000503030000020000" pitchFamily="2" charset="0"/>
              </a:rPr>
              <a:t>ou </a:t>
            </a:r>
            <a:r>
              <a:rPr lang="fr-FR" sz="1600" b="1" dirty="0">
                <a:latin typeface="Unistra A" panose="02000503030000020000" pitchFamily="2" charset="0"/>
              </a:rPr>
              <a:t>dép</a:t>
            </a:r>
            <a:r>
              <a:rPr lang="fr-FR" sz="1600" b="1" dirty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</a:rPr>
              <a:t>osés </a:t>
            </a:r>
            <a:r>
              <a:rPr lang="fr-FR" sz="1600" b="1" dirty="0" smtClean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</a:rPr>
              <a:t>au SEVE dans les délais indiqués par le/la responsable de filière</a:t>
            </a:r>
            <a:r>
              <a:rPr lang="fr-FR" sz="1600" dirty="0" smtClean="0">
                <a:latin typeface="Unistra A" panose="02000503030000020000" pitchFamily="2" charset="0"/>
              </a:rPr>
              <a:t>. </a:t>
            </a:r>
            <a:endParaRPr lang="fr-FR" sz="1600" dirty="0">
              <a:latin typeface="Unistra A" panose="02000503030000020000" pitchFamily="2" charset="0"/>
            </a:endParaRPr>
          </a:p>
          <a:p>
            <a:pPr>
              <a:buClr>
                <a:srgbClr val="005EA8"/>
              </a:buClr>
            </a:pPr>
            <a:endParaRPr lang="fr-FR" sz="1600" dirty="0">
              <a:latin typeface="Unistra A" panose="02000503030000020000" pitchFamily="2" charset="0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r>
              <a:rPr lang="fr-FR" sz="1600" b="1" dirty="0">
                <a:solidFill>
                  <a:srgbClr val="FF0000"/>
                </a:solidFill>
                <a:latin typeface="Unistra A" panose="02000503030000020000" pitchFamily="2" charset="0"/>
              </a:rPr>
              <a:t>Aménagement des études</a:t>
            </a:r>
            <a:r>
              <a:rPr lang="fr-FR" sz="1600" b="1" dirty="0" smtClean="0">
                <a:solidFill>
                  <a:srgbClr val="FF0000"/>
                </a:solidFill>
                <a:latin typeface="Unistra A" panose="02000503030000020000" pitchFamily="2" charset="0"/>
              </a:rPr>
              <a:t>:</a:t>
            </a:r>
          </a:p>
          <a:p>
            <a:pPr defTabSz="1042988" eaLnBrk="0" hangingPunct="0">
              <a:spcBef>
                <a:spcPct val="20000"/>
              </a:spcBef>
              <a:buClr>
                <a:srgbClr val="0060A9"/>
              </a:buClr>
              <a:defRPr/>
            </a:pPr>
            <a:r>
              <a:rPr lang="fr-FR" sz="1600" dirty="0" smtClean="0">
                <a:latin typeface="Unistra A" panose="02000503030000020000" pitchFamily="2" charset="0"/>
              </a:rPr>
              <a:t>Les </a:t>
            </a:r>
            <a:r>
              <a:rPr lang="fr-FR" sz="1600" dirty="0">
                <a:latin typeface="Unistra A" panose="02000503030000020000" pitchFamily="2" charset="0"/>
              </a:rPr>
              <a:t>étudiants relevant d'un </a:t>
            </a:r>
            <a:r>
              <a:rPr lang="fr-FR" sz="1600" b="1" dirty="0">
                <a:latin typeface="Unistra A" panose="02000503030000020000" pitchFamily="2" charset="0"/>
              </a:rPr>
              <a:t>profil spécifique attesté</a:t>
            </a:r>
            <a:r>
              <a:rPr lang="fr-FR" sz="1600" dirty="0">
                <a:latin typeface="Unistra A" panose="02000503030000020000" pitchFamily="2" charset="0"/>
              </a:rPr>
              <a:t> </a:t>
            </a:r>
            <a:r>
              <a:rPr lang="fr-FR" sz="1600" dirty="0" smtClean="0">
                <a:latin typeface="Unistra A" panose="02000503030000020000" pitchFamily="2" charset="0"/>
              </a:rPr>
              <a:t>: étudiants </a:t>
            </a:r>
            <a:r>
              <a:rPr lang="fr-FR" sz="1600" dirty="0">
                <a:latin typeface="Unistra A" panose="02000503030000020000" pitchFamily="2" charset="0"/>
              </a:rPr>
              <a:t>salariés à partir de 10h/semaine, sportifs de haut niveau, </a:t>
            </a:r>
            <a:r>
              <a:rPr lang="fr-FR" sz="1600" dirty="0" smtClean="0">
                <a:latin typeface="Unistra A" panose="02000503030000020000" pitchFamily="2" charset="0"/>
              </a:rPr>
              <a:t>engagés </a:t>
            </a:r>
            <a:r>
              <a:rPr lang="fr-FR" sz="1600" dirty="0">
                <a:latin typeface="Unistra A" panose="02000503030000020000" pitchFamily="2" charset="0"/>
              </a:rPr>
              <a:t>en situation de responsabilité (</a:t>
            </a:r>
            <a:r>
              <a:rPr lang="fr-FR" sz="1600" dirty="0" smtClean="0">
                <a:latin typeface="Unistra A" panose="02000503030000020000" pitchFamily="2" charset="0"/>
              </a:rPr>
              <a:t>associations </a:t>
            </a:r>
            <a:r>
              <a:rPr lang="fr-FR" sz="1600" dirty="0">
                <a:latin typeface="Unistra A" panose="02000503030000020000" pitchFamily="2" charset="0"/>
              </a:rPr>
              <a:t>ou Conseils en lien avec l‘</a:t>
            </a:r>
            <a:r>
              <a:rPr lang="fr-FR" sz="1600" dirty="0" err="1">
                <a:latin typeface="Unistra A" panose="02000503030000020000" pitchFamily="2" charset="0"/>
              </a:rPr>
              <a:t>Unistra</a:t>
            </a:r>
            <a:r>
              <a:rPr lang="fr-FR" sz="1600" dirty="0">
                <a:latin typeface="Unistra A" panose="02000503030000020000" pitchFamily="2" charset="0"/>
              </a:rPr>
              <a:t>, élus au Crous, etc...) peuvent bénéficier </a:t>
            </a:r>
            <a:r>
              <a:rPr lang="fr-FR" sz="1600" dirty="0" smtClean="0">
                <a:latin typeface="Unistra A" panose="02000503030000020000" pitchFamily="2" charset="0"/>
              </a:rPr>
              <a:t>d’une </a:t>
            </a:r>
            <a:r>
              <a:rPr lang="fr-FR" sz="1600" dirty="0">
                <a:latin typeface="Unistra A" panose="02000503030000020000" pitchFamily="2" charset="0"/>
              </a:rPr>
              <a:t>dispense ou </a:t>
            </a:r>
            <a:r>
              <a:rPr lang="fr-FR" sz="1600" dirty="0" smtClean="0">
                <a:latin typeface="Unistra A" panose="02000503030000020000" pitchFamily="2" charset="0"/>
              </a:rPr>
              <a:t>d‘ un aménagement </a:t>
            </a:r>
            <a:r>
              <a:rPr lang="fr-FR" sz="1600" dirty="0">
                <a:latin typeface="Unistra A" panose="02000503030000020000" pitchFamily="2" charset="0"/>
              </a:rPr>
              <a:t>spécifique</a:t>
            </a:r>
            <a:r>
              <a:rPr lang="fr-FR" sz="1600" dirty="0" smtClean="0">
                <a:latin typeface="Unistra A" panose="02000503030000020000" pitchFamily="2" charset="0"/>
              </a:rPr>
              <a:t>.</a:t>
            </a:r>
          </a:p>
          <a:p>
            <a:pPr defTabSz="1042988" eaLnBrk="0" hangingPunct="0">
              <a:spcBef>
                <a:spcPct val="20000"/>
              </a:spcBef>
              <a:buClr>
                <a:srgbClr val="0060A9"/>
              </a:buClr>
              <a:defRPr/>
            </a:pPr>
            <a:r>
              <a:rPr lang="fr-FR" sz="1600" dirty="0" smtClean="0">
                <a:latin typeface="Unistra A" panose="02000503030000020000" pitchFamily="2" charset="0"/>
              </a:rPr>
              <a:t> </a:t>
            </a:r>
            <a:endParaRPr lang="fr-FR" sz="1600" dirty="0">
              <a:latin typeface="Unistra A" panose="02000503030000020000" pitchFamily="2" charset="0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0060A9"/>
              </a:buClr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  <a:sym typeface="Wingdings" panose="05000000000000000000" pitchFamily="2" charset="2"/>
              </a:rPr>
              <a:t> </a:t>
            </a: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En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accord avec le responsable de filière, </a:t>
            </a:r>
            <a:r>
              <a:rPr lang="fr-FR" sz="1600" b="1" kern="0" dirty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  <a:ea typeface="Arial Unicode MS" pitchFamily="34" charset="-128"/>
              </a:rPr>
              <a:t>la demande est à déposer avant la fin du 1</a:t>
            </a:r>
            <a:r>
              <a:rPr lang="fr-FR" sz="1600" b="1" kern="0" baseline="30000" dirty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  <a:ea typeface="Arial Unicode MS" pitchFamily="34" charset="-128"/>
              </a:rPr>
              <a:t>er</a:t>
            </a:r>
            <a:r>
              <a:rPr lang="fr-FR" sz="1600" b="1" kern="0" dirty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  <a:ea typeface="Arial Unicode MS" pitchFamily="34" charset="-128"/>
              </a:rPr>
              <a:t> mois des </a:t>
            </a:r>
            <a:r>
              <a:rPr lang="fr-FR" sz="1600" b="1" kern="0" dirty="0" smtClean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  <a:ea typeface="Arial Unicode MS" pitchFamily="34" charset="-128"/>
              </a:rPr>
              <a:t>enseignements </a:t>
            </a:r>
            <a:r>
              <a:rPr lang="fr-FR" sz="1600" b="1" kern="0" dirty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  <a:ea typeface="Arial Unicode MS" pitchFamily="34" charset="-128"/>
              </a:rPr>
              <a:t>à l’aide des formulaires en </a:t>
            </a:r>
            <a:r>
              <a:rPr lang="fr-FR" sz="1600" b="1" kern="0" dirty="0" smtClean="0">
                <a:solidFill>
                  <a:schemeClr val="accent1">
                    <a:lumMod val="50000"/>
                  </a:schemeClr>
                </a:solidFill>
                <a:latin typeface="Unistra A" panose="02000503030000020000" pitchFamily="2" charset="0"/>
                <a:ea typeface="Arial Unicode MS" pitchFamily="34" charset="-128"/>
              </a:rPr>
              <a:t>ligne.</a:t>
            </a:r>
            <a:endParaRPr lang="fr-FR" sz="1600" b="1" kern="0" dirty="0">
              <a:solidFill>
                <a:schemeClr val="accent1">
                  <a:lumMod val="50000"/>
                </a:schemeClr>
              </a:solidFill>
              <a:latin typeface="Unistra A" panose="02000503030000020000" pitchFamily="2" charset="0"/>
              <a:ea typeface="Arial Unicode MS" pitchFamily="34" charset="-128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861586" y="6293689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3844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isocèle 6"/>
          <p:cNvSpPr/>
          <p:nvPr/>
        </p:nvSpPr>
        <p:spPr>
          <a:xfrm>
            <a:off x="-12849" y="0"/>
            <a:ext cx="1448537" cy="1254152"/>
          </a:xfrm>
          <a:prstGeom prst="triangle">
            <a:avLst/>
          </a:prstGeom>
          <a:solidFill>
            <a:srgbClr val="ADFFB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ADFFB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95463" y="1503067"/>
            <a:ext cx="7542328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Clr>
                <a:srgbClr val="005EA8"/>
              </a:buClr>
            </a:pPr>
            <a:endParaRPr lang="fr-FR" sz="1600" dirty="0" smtClean="0">
              <a:latin typeface="Unistra A" panose="02000503030000020000" pitchFamily="2" charset="0"/>
            </a:endParaRPr>
          </a:p>
          <a:p>
            <a:pPr>
              <a:buClr>
                <a:srgbClr val="005EA8"/>
              </a:buClr>
            </a:pPr>
            <a:r>
              <a:rPr lang="fr-FR" sz="1600" dirty="0" smtClean="0">
                <a:latin typeface="Unistra A" panose="02000503030000020000" pitchFamily="2" charset="0"/>
              </a:rPr>
              <a:t>Ernest </a:t>
            </a:r>
            <a:r>
              <a:rPr lang="fr-FR" sz="1600" dirty="0">
                <a:latin typeface="Unistra A" panose="02000503030000020000" pitchFamily="2" charset="0"/>
              </a:rPr>
              <a:t>est le portail des services numériques de </a:t>
            </a:r>
            <a:r>
              <a:rPr lang="fr-FR" sz="1600" dirty="0" smtClean="0">
                <a:latin typeface="Unistra A" panose="02000503030000020000" pitchFamily="2" charset="0"/>
              </a:rPr>
              <a:t>l’</a:t>
            </a:r>
            <a:r>
              <a:rPr lang="fr-FR" sz="1600" dirty="0" err="1" smtClean="0">
                <a:latin typeface="Unistra A" panose="02000503030000020000" pitchFamily="2" charset="0"/>
              </a:rPr>
              <a:t>Unistra</a:t>
            </a:r>
            <a:r>
              <a:rPr lang="fr-FR" sz="1600" dirty="0" smtClean="0">
                <a:latin typeface="Unistra A" panose="02000503030000020000" pitchFamily="2" charset="0"/>
              </a:rPr>
              <a:t> :</a:t>
            </a:r>
            <a:endParaRPr lang="fr-FR" sz="1600" dirty="0">
              <a:latin typeface="Unistra A" panose="02000503030000020000" pitchFamily="2" charset="0"/>
            </a:endParaRPr>
          </a:p>
          <a:p>
            <a:pPr>
              <a:buClr>
                <a:srgbClr val="005EA8"/>
              </a:buClr>
            </a:pPr>
            <a:endParaRPr lang="fr-FR" sz="1600" dirty="0">
              <a:latin typeface="Unistra A" panose="02000503030000020000" pitchFamily="2" charset="0"/>
            </a:endParaRPr>
          </a:p>
          <a:p>
            <a:pPr marL="342900" indent="-342900">
              <a:buClr>
                <a:srgbClr val="005EA8"/>
              </a:buClr>
              <a:buFont typeface="Wingdings" panose="05000000000000000000" pitchFamily="2" charset="2"/>
              <a:buChar char="v"/>
            </a:pPr>
            <a:r>
              <a:rPr lang="fr-FR" sz="1600" dirty="0" smtClean="0">
                <a:latin typeface="Unistra A" panose="02000503030000020000" pitchFamily="2" charset="0"/>
              </a:rPr>
              <a:t>emplois </a:t>
            </a:r>
            <a:r>
              <a:rPr lang="fr-FR" sz="1600" dirty="0">
                <a:latin typeface="Unistra A" panose="02000503030000020000" pitchFamily="2" charset="0"/>
              </a:rPr>
              <a:t>du temps, résultats d’examens, réinscriptions, bourses, activités </a:t>
            </a:r>
            <a:r>
              <a:rPr lang="fr-FR" sz="1600" dirty="0" smtClean="0">
                <a:latin typeface="Unistra A" panose="02000503030000020000" pitchFamily="2" charset="0"/>
              </a:rPr>
              <a:t>sportives…</a:t>
            </a:r>
            <a:endParaRPr lang="fr-FR" sz="1600" b="1" dirty="0">
              <a:solidFill>
                <a:schemeClr val="accent1">
                  <a:lumMod val="50000"/>
                </a:schemeClr>
              </a:solidFill>
              <a:latin typeface="Unistra A" panose="02000503030000020000" pitchFamily="2" charset="0"/>
            </a:endParaRPr>
          </a:p>
          <a:p>
            <a:pPr marL="342900" indent="-342900">
              <a:buClr>
                <a:srgbClr val="005EA8"/>
              </a:buClr>
              <a:buFont typeface="Wingdings" panose="05000000000000000000" pitchFamily="2" charset="2"/>
              <a:buChar char="v"/>
            </a:pPr>
            <a:r>
              <a:rPr lang="fr-FR" sz="1600" dirty="0">
                <a:latin typeface="Unistra A" panose="02000503030000020000" pitchFamily="2" charset="0"/>
              </a:rPr>
              <a:t>cours en ligne, ressources </a:t>
            </a:r>
            <a:r>
              <a:rPr lang="fr-FR" sz="1600" dirty="0" smtClean="0">
                <a:latin typeface="Unistra A" panose="02000503030000020000" pitchFamily="2" charset="0"/>
              </a:rPr>
              <a:t>documentaires et audiovisuelles…</a:t>
            </a:r>
            <a:endParaRPr lang="fr-FR" sz="1600" dirty="0">
              <a:latin typeface="Unistra A" panose="02000503030000020000" pitchFamily="2" charset="0"/>
            </a:endParaRPr>
          </a:p>
          <a:p>
            <a:pPr marL="342900" indent="-342900">
              <a:buClr>
                <a:srgbClr val="005EA8"/>
              </a:buClr>
              <a:buFont typeface="Wingdings" panose="05000000000000000000" pitchFamily="2" charset="2"/>
              <a:buChar char="v"/>
            </a:pPr>
            <a:r>
              <a:rPr lang="fr-FR" sz="1600" dirty="0" smtClean="0">
                <a:latin typeface="Unistra A" panose="02000503030000020000" pitchFamily="2" charset="0"/>
              </a:rPr>
              <a:t>bibliothèque </a:t>
            </a:r>
            <a:r>
              <a:rPr lang="fr-FR" sz="1600" dirty="0">
                <a:latin typeface="Unistra A" panose="02000503030000020000" pitchFamily="2" charset="0"/>
              </a:rPr>
              <a:t>virtuelle de l’Université</a:t>
            </a:r>
          </a:p>
          <a:p>
            <a:pPr marL="342900" indent="-342900">
              <a:buClr>
                <a:srgbClr val="005EA8"/>
              </a:buClr>
              <a:buFont typeface="Wingdings" panose="05000000000000000000" pitchFamily="2" charset="2"/>
              <a:buChar char="v"/>
            </a:pPr>
            <a:r>
              <a:rPr lang="fr-FR" sz="1600" dirty="0" smtClean="0">
                <a:latin typeface="Unistra A" panose="02000503030000020000" pitchFamily="2" charset="0"/>
              </a:rPr>
              <a:t>messagerie </a:t>
            </a:r>
            <a:r>
              <a:rPr lang="fr-FR" sz="1600" dirty="0">
                <a:latin typeface="Unistra A" panose="02000503030000020000" pitchFamily="2" charset="0"/>
              </a:rPr>
              <a:t>étudiante et divers outils </a:t>
            </a:r>
            <a:r>
              <a:rPr lang="fr-FR" sz="1600" dirty="0" smtClean="0">
                <a:latin typeface="Unistra A" panose="02000503030000020000" pitchFamily="2" charset="0"/>
              </a:rPr>
              <a:t>pratiques</a:t>
            </a:r>
          </a:p>
          <a:p>
            <a:pPr>
              <a:buClr>
                <a:srgbClr val="005EA8"/>
              </a:buClr>
            </a:pPr>
            <a:endParaRPr lang="fr-FR" sz="1600" dirty="0">
              <a:latin typeface="Unistra A" panose="02000503030000020000" pitchFamily="2" charset="0"/>
            </a:endParaRPr>
          </a:p>
          <a:p>
            <a:pPr>
              <a:buClr>
                <a:srgbClr val="005EA8"/>
              </a:buClr>
            </a:pPr>
            <a:endParaRPr lang="fr-FR" sz="1600" kern="0" dirty="0">
              <a:solidFill>
                <a:srgbClr val="000000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pPr>
              <a:buClr>
                <a:srgbClr val="005EA8"/>
              </a:buClr>
            </a:pPr>
            <a:r>
              <a:rPr lang="fr-FR" sz="1600" b="1" kern="0" dirty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L’adresse email étudiante est </a:t>
            </a:r>
            <a:r>
              <a:rPr lang="fr-FR" sz="1600" b="1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notre  </a:t>
            </a:r>
            <a:r>
              <a:rPr lang="fr-FR" sz="1600" b="1" kern="0" dirty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seul moyen de communication </a:t>
            </a:r>
            <a:r>
              <a:rPr lang="fr-FR" sz="1600" b="1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avec vous. </a:t>
            </a:r>
            <a:r>
              <a:rPr lang="fr-FR" sz="1600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Avec Partage, il </a:t>
            </a:r>
            <a:r>
              <a:rPr lang="fr-FR" sz="1600" u="sng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n’est plus possible</a:t>
            </a:r>
            <a:r>
              <a:rPr lang="fr-FR" sz="1600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 de transférer l’email </a:t>
            </a:r>
            <a:r>
              <a:rPr lang="fr-FR" sz="1600" kern="0" dirty="0" err="1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unistra</a:t>
            </a:r>
            <a:r>
              <a:rPr lang="fr-FR" sz="1600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 sur un email perso.</a:t>
            </a:r>
          </a:p>
          <a:p>
            <a:pPr>
              <a:buClr>
                <a:srgbClr val="005EA8"/>
              </a:buClr>
            </a:pPr>
            <a:endParaRPr lang="fr-FR" sz="1600" kern="0" dirty="0">
              <a:solidFill>
                <a:srgbClr val="FF0000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pPr algn="ctr">
              <a:buClr>
                <a:srgbClr val="005EA8"/>
              </a:buClr>
            </a:pPr>
            <a:endParaRPr lang="fr-FR" sz="1600" b="1" kern="0" dirty="0">
              <a:solidFill>
                <a:srgbClr val="BBE0E3">
                  <a:lumMod val="50000"/>
                </a:srgbClr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pPr algn="ctr">
              <a:buClr>
                <a:srgbClr val="005EA8"/>
              </a:buClr>
            </a:pPr>
            <a:r>
              <a:rPr lang="fr-FR" sz="1600" kern="0" dirty="0">
                <a:solidFill>
                  <a:srgbClr val="000000"/>
                </a:solidFill>
                <a:latin typeface="Unistra A" panose="02000503030000020000" pitchFamily="2" charset="0"/>
                <a:ea typeface="Arial Unicode MS" pitchFamily="34" charset="-128"/>
              </a:rPr>
              <a:t>Activation de compte utilisateur à l’adresse </a:t>
            </a:r>
            <a:r>
              <a:rPr lang="fr-FR" sz="1600" kern="0" dirty="0" smtClean="0">
                <a:solidFill>
                  <a:srgbClr val="000000"/>
                </a:solidFill>
                <a:latin typeface="Unistra A" panose="02000503030000020000" pitchFamily="2" charset="0"/>
                <a:ea typeface="Arial Unicode MS" pitchFamily="34" charset="-128"/>
              </a:rPr>
              <a:t>suivante:</a:t>
            </a:r>
          </a:p>
          <a:p>
            <a:pPr algn="ctr"/>
            <a:r>
              <a:rPr lang="fr-FR" sz="1600" b="1" kern="0" dirty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ernest.unistra.fr</a:t>
            </a:r>
          </a:p>
          <a:p>
            <a:pPr algn="ctr">
              <a:buClr>
                <a:srgbClr val="005EA8"/>
              </a:buClr>
            </a:pPr>
            <a:endParaRPr lang="fr-FR" sz="1600" kern="0" dirty="0">
              <a:solidFill>
                <a:srgbClr val="000000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endParaRPr lang="fr-FR" sz="16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endParaRPr lang="fr-FR" altLang="fr-FR" sz="1600" dirty="0">
              <a:solidFill>
                <a:srgbClr val="000000"/>
              </a:solidFill>
              <a:latin typeface="Unistra A" panose="02000503030000020000" pitchFamily="2" charset="0"/>
              <a:cs typeface="Gill Sans"/>
            </a:endParaRPr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UFR de mathématique et d’informatique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>
          <a:xfrm>
            <a:off x="795463" y="496624"/>
            <a:ext cx="7372698" cy="1006441"/>
          </a:xfrm>
        </p:spPr>
        <p:txBody>
          <a:bodyPr>
            <a:normAutofit/>
          </a:bodyPr>
          <a:lstStyle/>
          <a:p>
            <a:pPr lvl="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fr-FR" sz="2800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L’Environnement </a:t>
            </a:r>
            <a:r>
              <a:rPr lang="fr-FR" sz="2800" b="1" dirty="0">
                <a:solidFill>
                  <a:srgbClr val="0060A9"/>
                </a:solidFill>
                <a:latin typeface="Unistra A" panose="02000503030000020000" pitchFamily="2" charset="0"/>
              </a:rPr>
              <a:t>n</a:t>
            </a:r>
            <a:r>
              <a:rPr lang="fr-FR" sz="2800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umérique et social de travail</a:t>
            </a:r>
          </a:p>
          <a:p>
            <a:pPr lvl="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fr-FR" sz="2800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(Ernest)</a:t>
            </a:r>
            <a:endParaRPr lang="fr-FR" sz="2800" dirty="0">
              <a:solidFill>
                <a:srgbClr val="0060A9"/>
              </a:solidFill>
              <a:latin typeface="Unistra A" panose="02000503030000020000" pitchFamily="2" charset="0"/>
            </a:endParaRPr>
          </a:p>
        </p:txBody>
      </p:sp>
      <p:sp>
        <p:nvSpPr>
          <p:cNvPr id="14" name="ZoneTexte 13"/>
          <p:cNvSpPr txBox="1"/>
          <p:nvPr/>
        </p:nvSpPr>
        <p:spPr>
          <a:xfrm>
            <a:off x="861586" y="6277923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  <p:sp>
        <p:nvSpPr>
          <p:cNvPr id="8" name="Triangle isocèle 7"/>
          <p:cNvSpPr/>
          <p:nvPr/>
        </p:nvSpPr>
        <p:spPr>
          <a:xfrm rot="10800000">
            <a:off x="7695463" y="0"/>
            <a:ext cx="1448537" cy="1254152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Triangle isocèle 8"/>
          <p:cNvSpPr/>
          <p:nvPr/>
        </p:nvSpPr>
        <p:spPr>
          <a:xfrm>
            <a:off x="6971194" y="0"/>
            <a:ext cx="1448537" cy="1254152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74831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riangle isocèle 13"/>
          <p:cNvSpPr/>
          <p:nvPr/>
        </p:nvSpPr>
        <p:spPr>
          <a:xfrm>
            <a:off x="0" y="-1"/>
            <a:ext cx="1448537" cy="1254152"/>
          </a:xfrm>
          <a:prstGeom prst="triangle">
            <a:avLst/>
          </a:prstGeom>
          <a:solidFill>
            <a:srgbClr val="FF37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/>
          <p:cNvSpPr/>
          <p:nvPr/>
        </p:nvSpPr>
        <p:spPr>
          <a:xfrm>
            <a:off x="795463" y="1160009"/>
            <a:ext cx="7542328" cy="44073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r>
              <a:rPr lang="fr-FR" b="1" dirty="0">
                <a:solidFill>
                  <a:srgbClr val="0060A9"/>
                </a:solidFill>
                <a:latin typeface="Unistra A" panose="02000503030000020000" pitchFamily="2" charset="0"/>
              </a:rPr>
              <a:t>I</a:t>
            </a:r>
            <a:r>
              <a:rPr lang="fr-FR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nscription </a:t>
            </a:r>
            <a:r>
              <a:rPr lang="fr-FR" b="1" dirty="0">
                <a:solidFill>
                  <a:srgbClr val="0060A9"/>
                </a:solidFill>
                <a:latin typeface="Unistra A" panose="02000503030000020000" pitchFamily="2" charset="0"/>
              </a:rPr>
              <a:t>en </a:t>
            </a:r>
            <a:r>
              <a:rPr lang="fr-FR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ligne</a:t>
            </a:r>
          </a:p>
          <a:p>
            <a:pPr algn="ctr"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endParaRPr lang="fr-FR" sz="1600" b="1" dirty="0">
              <a:solidFill>
                <a:srgbClr val="0060A9"/>
              </a:solidFill>
              <a:latin typeface="Unistra A" panose="02000503030000020000" pitchFamily="2" charset="0"/>
            </a:endParaRPr>
          </a:p>
          <a:p>
            <a:pPr marL="342900" indent="-3429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1600" dirty="0" smtClean="0">
                <a:latin typeface="Unistra A" panose="02000503030000020000" pitchFamily="2" charset="0"/>
              </a:rPr>
              <a:t>Langues obligatoires (anglais ou allemand)</a:t>
            </a:r>
          </a:p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600" dirty="0">
                <a:latin typeface="Unistra A" panose="02000503030000020000" pitchFamily="2" charset="0"/>
              </a:rPr>
              <a:t>	</a:t>
            </a:r>
            <a:r>
              <a:rPr lang="fr-FR" sz="1600" dirty="0" smtClean="0">
                <a:latin typeface="Unistra A" panose="02000503030000020000" pitchFamily="2" charset="0"/>
              </a:rPr>
              <a:t>Inscription en ligne avec votre identifiant ENT ou Ernest : </a:t>
            </a:r>
          </a:p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600" i="1" dirty="0" smtClean="0">
                <a:latin typeface="Unistra A" panose="02000503030000020000" pitchFamily="2" charset="0"/>
              </a:rPr>
              <a:t>	</a:t>
            </a:r>
            <a:r>
              <a:rPr lang="fr-FR" sz="1600" dirty="0" smtClean="0">
                <a:latin typeface="Unistra A" panose="02000503030000020000" pitchFamily="2" charset="0"/>
              </a:rPr>
              <a:t>sur le lien : </a:t>
            </a:r>
            <a:r>
              <a:rPr lang="fr-FR" sz="1600" dirty="0">
                <a:latin typeface="Unistra A" panose="02000503030000020000" pitchFamily="2" charset="0"/>
                <a:hlinkClick r:id="rId3"/>
              </a:rPr>
              <a:t>https://lansadmin.unistra.fr</a:t>
            </a:r>
            <a:endParaRPr lang="fr-FR" sz="1600" dirty="0">
              <a:latin typeface="Unistra A" panose="02000503030000020000" pitchFamily="2" charset="0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1600" i="1" dirty="0" smtClean="0">
              <a:latin typeface="Unistra A" panose="02000503030000020000" pitchFamily="2" charset="0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600" dirty="0">
                <a:latin typeface="Unistra A" panose="02000503030000020000" pitchFamily="2" charset="0"/>
              </a:rPr>
              <a:t>	</a:t>
            </a:r>
            <a:r>
              <a:rPr lang="fr-FR" sz="1600" dirty="0" smtClean="0">
                <a:latin typeface="Unistra A" panose="02000503030000020000" pitchFamily="2" charset="0"/>
              </a:rPr>
              <a:t>Inscrivez-vous dans un groupe :</a:t>
            </a:r>
          </a:p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600" b="1" kern="0" dirty="0" smtClean="0">
                <a:latin typeface="Unistra A" panose="02000503030000020000" pitchFamily="2" charset="0"/>
                <a:ea typeface="Arial Unicode MS" pitchFamily="34" charset="-128"/>
                <a:sym typeface="Wingdings" panose="05000000000000000000" pitchFamily="2" charset="2"/>
              </a:rPr>
              <a:t>	 onglet « UE obligatoire »</a:t>
            </a:r>
            <a:endParaRPr lang="fr-FR" sz="1600" dirty="0" smtClean="0">
              <a:latin typeface="Unistra A" panose="02000503030000020000" pitchFamily="2" charset="0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1600" dirty="0" smtClean="0">
              <a:latin typeface="Unistra A" panose="02000503030000020000" pitchFamily="2" charset="0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600" dirty="0" smtClean="0">
                <a:latin typeface="Unistra A" panose="02000503030000020000" pitchFamily="2" charset="0"/>
              </a:rPr>
              <a:t>Une fois inscrit/e, consultez le </a:t>
            </a:r>
            <a:r>
              <a:rPr lang="fr-FR" sz="1600" b="1" dirty="0" smtClean="0">
                <a:latin typeface="Unistra A" panose="02000503030000020000" pitchFamily="2" charset="0"/>
              </a:rPr>
              <a:t>planning des séances</a:t>
            </a:r>
            <a:r>
              <a:rPr lang="fr-FR" sz="1600" dirty="0" smtClean="0">
                <a:latin typeface="Unistra A" panose="02000503030000020000" pitchFamily="2" charset="0"/>
              </a:rPr>
              <a:t> dans « </a:t>
            </a:r>
            <a:r>
              <a:rPr lang="fr-FR" sz="1600" b="1" dirty="0" smtClean="0">
                <a:latin typeface="Unistra A" panose="02000503030000020000" pitchFamily="2" charset="0"/>
              </a:rPr>
              <a:t>Mes inscriptions</a:t>
            </a:r>
            <a:r>
              <a:rPr lang="fr-FR" sz="1600" dirty="0" smtClean="0">
                <a:latin typeface="Unistra A" panose="02000503030000020000" pitchFamily="2" charset="0"/>
              </a:rPr>
              <a:t> ». Vous y trouverez le nom de l’enseignant qui vous fera cours, le centre de langue dont vous dépendez. </a:t>
            </a:r>
          </a:p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600" dirty="0" smtClean="0">
                <a:latin typeface="Unistra A" panose="02000503030000020000" pitchFamily="2" charset="0"/>
              </a:rPr>
              <a:t>Les adresses des centres de langues </a:t>
            </a:r>
            <a:r>
              <a:rPr lang="fr-FR" sz="1600" dirty="0">
                <a:latin typeface="Unistra A" panose="02000503030000020000" pitchFamily="2" charset="0"/>
              </a:rPr>
              <a:t>sont consultables : </a:t>
            </a:r>
            <a:r>
              <a:rPr lang="fr-FR" sz="1600" dirty="0">
                <a:latin typeface="Unistra A" panose="02000503030000020000" pitchFamily="2" charset="0"/>
                <a:hlinkClick r:id="rId4"/>
              </a:rPr>
              <a:t>https://langues.unistra.fr/lansad/sites-du-pole-lansad</a:t>
            </a:r>
            <a:r>
              <a:rPr lang="fr-FR" sz="1600" dirty="0" smtClean="0">
                <a:latin typeface="Unistra A" panose="02000503030000020000" pitchFamily="2" charset="0"/>
                <a:hlinkClick r:id="rId4"/>
              </a:rPr>
              <a:t>/</a:t>
            </a:r>
            <a:endParaRPr lang="fr-FR" sz="1600" dirty="0" smtClean="0">
              <a:latin typeface="Unistra A" panose="02000503030000020000" pitchFamily="2" charset="0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1600" b="1" i="1" dirty="0">
              <a:solidFill>
                <a:srgbClr val="FF0000"/>
              </a:solidFill>
              <a:latin typeface="Unistra A" panose="02000503030000020000" pitchFamily="2" charset="0"/>
            </a:endParaRPr>
          </a:p>
          <a:p>
            <a:pPr algn="ctr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600" b="1" dirty="0">
                <a:solidFill>
                  <a:srgbClr val="FF0000"/>
                </a:solidFill>
                <a:latin typeface="Unistra A" panose="02000503030000020000" pitchFamily="2" charset="0"/>
              </a:rPr>
              <a:t>Attention : présence obligatoire au 1</a:t>
            </a:r>
            <a:r>
              <a:rPr lang="fr-FR" sz="1600" b="1" baseline="30000" dirty="0">
                <a:solidFill>
                  <a:srgbClr val="FF0000"/>
                </a:solidFill>
                <a:latin typeface="Unistra A" panose="02000503030000020000" pitchFamily="2" charset="0"/>
              </a:rPr>
              <a:t>er</a:t>
            </a:r>
            <a:r>
              <a:rPr lang="fr-FR" sz="1600" b="1" dirty="0">
                <a:solidFill>
                  <a:srgbClr val="FF0000"/>
                </a:solidFill>
                <a:latin typeface="Unistra A" panose="02000503030000020000" pitchFamily="2" charset="0"/>
              </a:rPr>
              <a:t> </a:t>
            </a:r>
            <a:r>
              <a:rPr lang="fr-FR" sz="1600" b="1" dirty="0" smtClean="0">
                <a:solidFill>
                  <a:srgbClr val="FF0000"/>
                </a:solidFill>
                <a:latin typeface="Unistra A" panose="02000503030000020000" pitchFamily="2" charset="0"/>
              </a:rPr>
              <a:t>cours.</a:t>
            </a:r>
            <a:endParaRPr lang="fr-FR" sz="1600" b="1" dirty="0">
              <a:solidFill>
                <a:srgbClr val="FF0000"/>
              </a:solidFill>
              <a:latin typeface="Unistra A" panose="02000503030000020000" pitchFamily="2" charset="0"/>
            </a:endParaRPr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UFR de mathématique et d’informatique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6</a:t>
            </a:fld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>
          <a:xfrm>
            <a:off x="795463" y="496625"/>
            <a:ext cx="7372698" cy="652282"/>
          </a:xfrm>
        </p:spPr>
        <p:txBody>
          <a:bodyPr>
            <a:normAutofit/>
          </a:bodyPr>
          <a:lstStyle/>
          <a:p>
            <a:pPr lvl="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fr-FR" sz="2800" b="1" dirty="0">
                <a:solidFill>
                  <a:srgbClr val="0060A9"/>
                </a:solidFill>
                <a:latin typeface="Unistra A" panose="02000503030000020000" pitchFamily="2" charset="0"/>
              </a:rPr>
              <a:t>Inscription aux UE de </a:t>
            </a:r>
            <a:r>
              <a:rPr lang="fr-FR" sz="2800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langues</a:t>
            </a:r>
            <a:endParaRPr lang="fr-FR" sz="2800" dirty="0">
              <a:solidFill>
                <a:srgbClr val="0060A9"/>
              </a:solidFill>
              <a:latin typeface="Unistra A" panose="02000503030000020000" pitchFamily="2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861586" y="6277923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  <p:sp>
        <p:nvSpPr>
          <p:cNvPr id="15" name="Triangle isocèle 14"/>
          <p:cNvSpPr/>
          <p:nvPr/>
        </p:nvSpPr>
        <p:spPr>
          <a:xfrm>
            <a:off x="7699720" y="-15499"/>
            <a:ext cx="1448537" cy="1254152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Triangle isocèle 15"/>
          <p:cNvSpPr/>
          <p:nvPr/>
        </p:nvSpPr>
        <p:spPr>
          <a:xfrm rot="10800000">
            <a:off x="6972769" y="0"/>
            <a:ext cx="1448537" cy="1254152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5301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iangle isocèle 12"/>
          <p:cNvSpPr/>
          <p:nvPr/>
        </p:nvSpPr>
        <p:spPr>
          <a:xfrm>
            <a:off x="6971194" y="0"/>
            <a:ext cx="1448537" cy="1254152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riangle isocèle 7"/>
          <p:cNvSpPr/>
          <p:nvPr/>
        </p:nvSpPr>
        <p:spPr>
          <a:xfrm>
            <a:off x="-12849" y="0"/>
            <a:ext cx="1448537" cy="1254152"/>
          </a:xfrm>
          <a:prstGeom prst="triangle">
            <a:avLst/>
          </a:prstGeom>
          <a:solidFill>
            <a:srgbClr val="ADFFB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ADFFB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95462" y="1503067"/>
            <a:ext cx="8348538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Vous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trouverez </a:t>
            </a: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notamment sur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le site de l’UFR :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  <a:hlinkClick r:id="rId3"/>
              </a:rPr>
              <a:t>https://mathinfo.unistra.fr</a:t>
            </a: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  <a:hlinkClick r:id="rId3"/>
              </a:rPr>
              <a:t>/</a:t>
            </a:r>
            <a:endParaRPr lang="fr-FR" sz="16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endParaRPr lang="fr-FR" sz="16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r>
              <a:rPr lang="fr-FR" sz="1600" b="1" kern="0" dirty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  <a:sym typeface="Wingdings" panose="05000000000000000000" pitchFamily="2" charset="2"/>
              </a:rPr>
              <a:t> </a:t>
            </a:r>
            <a:r>
              <a:rPr lang="fr-FR" sz="1600" b="1" kern="0" dirty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Onglet Vie </a:t>
            </a:r>
            <a:r>
              <a:rPr lang="fr-FR" sz="1600" b="1" kern="0" dirty="0" smtClean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étudiante</a:t>
            </a:r>
            <a:endParaRPr lang="fr-FR" sz="16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indent="-342900" defTabSz="1042988" eaLnBrk="0" hangingPunct="0">
              <a:spcBef>
                <a:spcPct val="2000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endParaRPr lang="fr-FR" sz="16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indent="-342900" defTabSz="1042988" eaLnBrk="0" hangingPunct="0">
              <a:spcBef>
                <a:spcPct val="2000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 Le calendrier universitaire </a:t>
            </a:r>
            <a:r>
              <a:rPr lang="fr-FR" sz="1600" kern="0" dirty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(N.B. : il existe un calendrier spécifique pour les formations en apprentissage</a:t>
            </a:r>
            <a:r>
              <a:rPr lang="fr-FR" sz="1600" kern="0" dirty="0" smtClean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)</a:t>
            </a:r>
            <a:endParaRPr lang="fr-FR" sz="16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indent="-342900" defTabSz="1042988" eaLnBrk="0" hangingPunct="0">
              <a:spcBef>
                <a:spcPct val="2000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 Les règles générales de l’Université de Strasbourg Les modalités d’évaluation des étudiants de l’UFR</a:t>
            </a:r>
            <a:endParaRPr lang="fr-FR" sz="16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indent="-342900" defTabSz="1042988" eaLnBrk="0" hangingPunct="0">
              <a:spcBef>
                <a:spcPct val="2000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 Les modalités d’évaluation des étudiants de </a:t>
            </a: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l’UFR</a:t>
            </a:r>
          </a:p>
          <a:p>
            <a:pPr marL="342900" indent="-342900" defTabSz="1042988" eaLnBrk="0" hangingPunct="0">
              <a:spcBef>
                <a:spcPct val="2000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Le livret pédagogique des </a:t>
            </a: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licences</a:t>
            </a:r>
            <a:endParaRPr lang="fr-FR" sz="1600" kern="0" dirty="0" smtClean="0">
              <a:solidFill>
                <a:srgbClr val="0060A9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endParaRPr lang="fr-FR" sz="16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Mais aussi : </a:t>
            </a:r>
            <a:endParaRPr lang="fr-FR" sz="16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lvl="0" indent="-342900" defTabSz="1042988" eaLnBrk="0" hangingPunct="0">
              <a:spcBef>
                <a:spcPct val="2000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solidFill>
                  <a:srgbClr val="000000"/>
                </a:solidFill>
                <a:latin typeface="Unistra A" panose="02000503030000020000" pitchFamily="2" charset="0"/>
                <a:ea typeface="Arial Unicode MS" pitchFamily="34" charset="-128"/>
              </a:rPr>
              <a:t> Les consignes des </a:t>
            </a:r>
            <a:r>
              <a:rPr lang="fr-FR" sz="1600" kern="0" dirty="0" smtClean="0">
                <a:solidFill>
                  <a:srgbClr val="000000"/>
                </a:solidFill>
                <a:latin typeface="Unistra A" panose="02000503030000020000" pitchFamily="2" charset="0"/>
                <a:ea typeface="Arial Unicode MS" pitchFamily="34" charset="-128"/>
              </a:rPr>
              <a:t>examens</a:t>
            </a:r>
            <a:endParaRPr lang="fr-FR" sz="1600" kern="0" dirty="0">
              <a:solidFill>
                <a:srgbClr val="000000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lvl="0" indent="-342900" defTabSz="1042988" eaLnBrk="0" hangingPunct="0">
              <a:spcBef>
                <a:spcPct val="2000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>
                <a:solidFill>
                  <a:srgbClr val="000000"/>
                </a:solidFill>
                <a:latin typeface="Unistra A" panose="02000503030000020000" pitchFamily="2" charset="0"/>
                <a:ea typeface="Arial Unicode MS" pitchFamily="34" charset="-128"/>
              </a:rPr>
              <a:t> Les </a:t>
            </a:r>
            <a:r>
              <a:rPr lang="fr-FR" sz="1600" kern="0" dirty="0" smtClean="0">
                <a:solidFill>
                  <a:srgbClr val="000000"/>
                </a:solidFill>
                <a:latin typeface="Unistra A" panose="02000503030000020000" pitchFamily="2" charset="0"/>
                <a:ea typeface="Arial Unicode MS" pitchFamily="34" charset="-128"/>
              </a:rPr>
              <a:t>périodes d’examens</a:t>
            </a:r>
          </a:p>
          <a:p>
            <a:pPr marL="342900" lvl="0" indent="-342900" defTabSz="1042988" eaLnBrk="0" hangingPunct="0">
              <a:spcBef>
                <a:spcPct val="20000"/>
              </a:spcBef>
              <a:buClr>
                <a:srgbClr val="0060A9"/>
              </a:buClr>
              <a:buFont typeface="Wingdings" panose="05000000000000000000" pitchFamily="2" charset="2"/>
              <a:buChar char="v"/>
              <a:defRPr/>
            </a:pPr>
            <a:endParaRPr lang="fr-FR" sz="1600" b="1" kern="0" dirty="0">
              <a:solidFill>
                <a:srgbClr val="0060A9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r>
              <a:rPr lang="fr-FR" sz="1600" b="1" kern="0" dirty="0" smtClean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  <a:sym typeface="Wingdings" panose="05000000000000000000" pitchFamily="2" charset="2"/>
              </a:rPr>
              <a:t> </a:t>
            </a:r>
            <a:r>
              <a:rPr lang="fr-FR" sz="1600" b="1" kern="0" dirty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Le calendrier </a:t>
            </a:r>
            <a:r>
              <a:rPr lang="fr-FR" sz="1600" b="1" kern="0" dirty="0" smtClean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tient </a:t>
            </a:r>
            <a:r>
              <a:rPr lang="fr-FR" sz="1600" b="1" kern="0" dirty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lieu de </a:t>
            </a:r>
            <a:r>
              <a:rPr lang="fr-FR" sz="1600" b="1" kern="0" dirty="0" smtClean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convocation</a:t>
            </a:r>
            <a:endParaRPr lang="fr-FR" sz="1600" b="1" kern="0" dirty="0">
              <a:solidFill>
                <a:srgbClr val="0060A9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endParaRPr lang="fr-FR" sz="1600" b="1" kern="0" dirty="0" smtClean="0">
              <a:solidFill>
                <a:srgbClr val="0060A9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endParaRPr lang="fr-FR" sz="1600" b="1" kern="0" dirty="0">
              <a:solidFill>
                <a:srgbClr val="0060A9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endParaRPr lang="fr-FR" altLang="fr-FR" sz="1600" dirty="0">
              <a:solidFill>
                <a:srgbClr val="000000"/>
              </a:solidFill>
              <a:latin typeface="Unistra A" panose="02000503030000020000" pitchFamily="2" charset="0"/>
              <a:cs typeface="Gill Sans"/>
            </a:endParaRPr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UFR de mathématique et d’informatique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7</a:t>
            </a:fld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>
          <a:xfrm>
            <a:off x="795463" y="496625"/>
            <a:ext cx="7372698" cy="652282"/>
          </a:xfrm>
        </p:spPr>
        <p:txBody>
          <a:bodyPr>
            <a:normAutofit/>
          </a:bodyPr>
          <a:lstStyle/>
          <a:p>
            <a:pPr lvl="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fr-FR" sz="2800" b="1" dirty="0">
                <a:solidFill>
                  <a:srgbClr val="0060A9"/>
                </a:solidFill>
                <a:latin typeface="Unistra A" panose="02000503030000020000" pitchFamily="2" charset="0"/>
              </a:rPr>
              <a:t>Modalités d’Evaluations / Calendrier </a:t>
            </a:r>
            <a:r>
              <a:rPr lang="fr-FR" sz="2800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universitaire</a:t>
            </a:r>
            <a:endParaRPr lang="fr-FR" sz="2800" dirty="0">
              <a:solidFill>
                <a:srgbClr val="0060A9"/>
              </a:solidFill>
              <a:latin typeface="Unistra A" panose="02000503030000020000" pitchFamily="2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861586" y="6293689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  <p:sp>
        <p:nvSpPr>
          <p:cNvPr id="12" name="Triangle isocèle 11"/>
          <p:cNvSpPr/>
          <p:nvPr/>
        </p:nvSpPr>
        <p:spPr>
          <a:xfrm rot="10800000">
            <a:off x="7695463" y="0"/>
            <a:ext cx="1448537" cy="1254152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17303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riangle isocèle 12"/>
          <p:cNvSpPr/>
          <p:nvPr/>
        </p:nvSpPr>
        <p:spPr>
          <a:xfrm>
            <a:off x="0" y="-1"/>
            <a:ext cx="1448537" cy="1254152"/>
          </a:xfrm>
          <a:prstGeom prst="triangle">
            <a:avLst/>
          </a:prstGeom>
          <a:solidFill>
            <a:srgbClr val="FF3736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Rectangle 1"/>
          <p:cNvSpPr/>
          <p:nvPr/>
        </p:nvSpPr>
        <p:spPr>
          <a:xfrm>
            <a:off x="795463" y="1125253"/>
            <a:ext cx="7372698" cy="4124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1600" kern="0" dirty="0">
              <a:latin typeface="Calibri" pitchFamily="34" charset="0"/>
              <a:ea typeface="Arial Unicode MS" pitchFamily="34" charset="-128"/>
            </a:endParaRPr>
          </a:p>
          <a:p>
            <a:pPr marL="342900" lvl="0" indent="-3429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kern="0" dirty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Il est </a:t>
            </a:r>
            <a:r>
              <a:rPr lang="fr-FR" u="sng" kern="0" dirty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obligatoire </a:t>
            </a:r>
            <a:r>
              <a:rPr lang="fr-FR" kern="0" dirty="0">
                <a:latin typeface="Unistra A" panose="02000503030000020000" pitchFamily="2" charset="0"/>
                <a:ea typeface="Arial Unicode MS" pitchFamily="34" charset="-128"/>
              </a:rPr>
              <a:t>d’avoir défini toutes les modalités pédagogiques du stage avant de faire une convention.</a:t>
            </a:r>
          </a:p>
          <a:p>
            <a:pPr lvl="0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kern="0" dirty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      </a:t>
            </a:r>
            <a:r>
              <a:rPr lang="fr-FR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 </a:t>
            </a:r>
            <a:r>
              <a:rPr lang="fr-FR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  <a:sym typeface="Wingdings" panose="05000000000000000000" pitchFamily="2" charset="2"/>
              </a:rPr>
              <a:t> </a:t>
            </a:r>
            <a:r>
              <a:rPr lang="fr-FR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 </a:t>
            </a:r>
            <a:r>
              <a:rPr lang="fr-FR" b="1" kern="0" dirty="0" smtClean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Prenez </a:t>
            </a:r>
            <a:r>
              <a:rPr lang="fr-FR" b="1" kern="0" dirty="0">
                <a:solidFill>
                  <a:srgbClr val="FF0000"/>
                </a:solidFill>
                <a:latin typeface="Unistra A" panose="02000503030000020000" pitchFamily="2" charset="0"/>
                <a:ea typeface="Arial Unicode MS" pitchFamily="34" charset="-128"/>
              </a:rPr>
              <a:t>contact avec votre Responsable de Filière afin de valider la demande.</a:t>
            </a:r>
          </a:p>
          <a:p>
            <a:pPr lvl="0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kern="0" dirty="0">
              <a:solidFill>
                <a:srgbClr val="FF0000"/>
              </a:solidFill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lvl="0" indent="-3429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dirty="0">
                <a:solidFill>
                  <a:srgbClr val="000000"/>
                </a:solidFill>
                <a:latin typeface="Unistra A" panose="02000503030000020000" pitchFamily="2" charset="0"/>
              </a:rPr>
              <a:t>La saisie de la convention de stage se fait en ligne via </a:t>
            </a:r>
            <a:r>
              <a:rPr lang="fr-FR" dirty="0" smtClean="0">
                <a:solidFill>
                  <a:srgbClr val="000000"/>
                </a:solidFill>
                <a:latin typeface="Unistra A" panose="02000503030000020000" pitchFamily="2" charset="0"/>
              </a:rPr>
              <a:t>l’Ernest (application </a:t>
            </a:r>
            <a:r>
              <a:rPr lang="fr-FR" dirty="0" err="1" smtClean="0">
                <a:solidFill>
                  <a:srgbClr val="000000"/>
                </a:solidFill>
                <a:latin typeface="Unistra A" panose="02000503030000020000" pitchFamily="2" charset="0"/>
              </a:rPr>
              <a:t>Pstage</a:t>
            </a:r>
            <a:r>
              <a:rPr lang="fr-FR" dirty="0" smtClean="0">
                <a:solidFill>
                  <a:srgbClr val="000000"/>
                </a:solidFill>
                <a:latin typeface="Unistra A" panose="02000503030000020000" pitchFamily="2" charset="0"/>
              </a:rPr>
              <a:t>). </a:t>
            </a:r>
            <a:endParaRPr lang="fr-FR" dirty="0">
              <a:solidFill>
                <a:srgbClr val="000000"/>
              </a:solidFill>
              <a:latin typeface="Unistra A" panose="02000503030000020000" pitchFamily="2" charset="0"/>
            </a:endParaRPr>
          </a:p>
          <a:p>
            <a:pPr marL="342900" indent="-3429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endParaRPr lang="fr-FR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indent="-3429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kern="0" dirty="0">
                <a:latin typeface="Unistra A" panose="02000503030000020000" pitchFamily="2" charset="0"/>
                <a:ea typeface="Arial Unicode MS" pitchFamily="34" charset="-128"/>
              </a:rPr>
              <a:t>Il est recommandé de faire les démarches de saisie de la convention de stage </a:t>
            </a:r>
            <a:r>
              <a:rPr lang="fr-FR" u="sng" kern="0" dirty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au </a:t>
            </a:r>
            <a:r>
              <a:rPr lang="fr-FR" u="sng" kern="0" dirty="0" smtClean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minimum </a:t>
            </a:r>
            <a:r>
              <a:rPr lang="fr-FR" u="sng" kern="0" dirty="0" smtClean="0">
                <a:solidFill>
                  <a:srgbClr val="0060A9"/>
                </a:solidFill>
                <a:latin typeface="Unistra A" panose="02000503030000020000" pitchFamily="2" charset="0"/>
                <a:ea typeface="Arial Unicode MS" pitchFamily="34" charset="-128"/>
              </a:rPr>
              <a:t>1 mois </a:t>
            </a:r>
            <a:r>
              <a:rPr lang="fr-FR" kern="0" dirty="0" smtClean="0">
                <a:latin typeface="Unistra A" panose="02000503030000020000" pitchFamily="2" charset="0"/>
                <a:ea typeface="Arial Unicode MS" pitchFamily="34" charset="-128"/>
              </a:rPr>
              <a:t>avant </a:t>
            </a:r>
            <a:r>
              <a:rPr lang="fr-FR" kern="0" dirty="0">
                <a:latin typeface="Unistra A" panose="02000503030000020000" pitchFamily="2" charset="0"/>
                <a:ea typeface="Arial Unicode MS" pitchFamily="34" charset="-128"/>
              </a:rPr>
              <a:t>le début de celui-ci</a:t>
            </a:r>
            <a:r>
              <a:rPr lang="fr-FR" kern="0" dirty="0" smtClean="0">
                <a:latin typeface="Unistra A" panose="02000503030000020000" pitchFamily="2" charset="0"/>
                <a:ea typeface="Arial Unicode MS" pitchFamily="34" charset="-128"/>
              </a:rPr>
              <a:t>.</a:t>
            </a:r>
          </a:p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indent="-3429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kern="0" dirty="0" smtClean="0">
                <a:latin typeface="Unistra A" panose="02000503030000020000" pitchFamily="2" charset="0"/>
                <a:ea typeface="Arial Unicode MS" pitchFamily="34" charset="-128"/>
              </a:rPr>
              <a:t>Stages à l’étranger - financement possible : </a:t>
            </a:r>
            <a:r>
              <a:rPr lang="fr-FR" kern="0" dirty="0">
                <a:latin typeface="Unistra A" panose="02000503030000020000" pitchFamily="2" charset="0"/>
                <a:ea typeface="Arial Unicode MS" pitchFamily="34" charset="-128"/>
                <a:hlinkClick r:id="rId3"/>
              </a:rPr>
              <a:t>http://www.unistra.fr/index.php?id=19413</a:t>
            </a:r>
            <a:endParaRPr lang="fr-FR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defTabSz="1042988" eaLnBrk="0" hangingPunct="0">
              <a:spcBef>
                <a:spcPct val="20000"/>
              </a:spcBef>
              <a:buClr>
                <a:srgbClr val="C00000"/>
              </a:buClr>
              <a:defRPr/>
            </a:pPr>
            <a:endParaRPr lang="fr-FR" sz="1600" b="1" kern="0" dirty="0" smtClean="0">
              <a:solidFill>
                <a:srgbClr val="0060A9"/>
              </a:solidFill>
              <a:latin typeface="Unistra A" panose="02000503030000020000" pitchFamily="2" charset="0"/>
              <a:ea typeface="Arial Unicode MS" pitchFamily="34" charset="-128"/>
            </a:endParaRPr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UFR de mathématique et d’informatique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8</a:t>
            </a:fld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>
          <a:xfrm>
            <a:off x="795463" y="496625"/>
            <a:ext cx="7372698" cy="652282"/>
          </a:xfrm>
        </p:spPr>
        <p:txBody>
          <a:bodyPr>
            <a:normAutofit/>
          </a:bodyPr>
          <a:lstStyle/>
          <a:p>
            <a:pPr lvl="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fr-FR" sz="2800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Stage</a:t>
            </a:r>
            <a:endParaRPr lang="fr-FR" sz="2800" dirty="0">
              <a:solidFill>
                <a:srgbClr val="0060A9"/>
              </a:solidFill>
              <a:latin typeface="Unistra A" panose="02000503030000020000" pitchFamily="2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861586" y="6285806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  <p:sp>
        <p:nvSpPr>
          <p:cNvPr id="14" name="Triangle isocèle 13"/>
          <p:cNvSpPr/>
          <p:nvPr/>
        </p:nvSpPr>
        <p:spPr>
          <a:xfrm>
            <a:off x="7699720" y="-15499"/>
            <a:ext cx="1448537" cy="1254152"/>
          </a:xfrm>
          <a:prstGeom prst="triangle">
            <a:avLst/>
          </a:prstGeom>
          <a:solidFill>
            <a:srgbClr val="FFFF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5" name="Triangle isocèle 14"/>
          <p:cNvSpPr/>
          <p:nvPr/>
        </p:nvSpPr>
        <p:spPr>
          <a:xfrm rot="10800000">
            <a:off x="6972769" y="0"/>
            <a:ext cx="1448537" cy="1254152"/>
          </a:xfrm>
          <a:prstGeom prst="triangle">
            <a:avLst/>
          </a:prstGeom>
          <a:solidFill>
            <a:srgbClr val="FFC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594318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riangle isocèle 6"/>
          <p:cNvSpPr/>
          <p:nvPr/>
        </p:nvSpPr>
        <p:spPr>
          <a:xfrm>
            <a:off x="-12849" y="0"/>
            <a:ext cx="1448537" cy="1254152"/>
          </a:xfrm>
          <a:prstGeom prst="triangle">
            <a:avLst/>
          </a:prstGeom>
          <a:solidFill>
            <a:srgbClr val="ADFFBA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rgbClr val="ADFFBA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795463" y="1166074"/>
            <a:ext cx="7542328" cy="43458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endParaRPr lang="fr-FR" sz="1600" kern="0" dirty="0">
              <a:latin typeface="Calibri" pitchFamily="34" charset="0"/>
              <a:ea typeface="Arial Unicode MS" pitchFamily="34" charset="-128"/>
            </a:endParaRPr>
          </a:p>
          <a:p>
            <a:pPr marL="342900" lvl="0" indent="-3429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Étudier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</a:rPr>
              <a:t>à l’étranger </a:t>
            </a: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en Europe (Erasmus+) ou hors Europe: </a:t>
            </a:r>
            <a:r>
              <a:rPr lang="fr-FR" sz="1600" kern="0" dirty="0">
                <a:latin typeface="Unistra A" panose="02000503030000020000" pitchFamily="2" charset="0"/>
                <a:ea typeface="Arial Unicode MS" pitchFamily="34" charset="-128"/>
                <a:hlinkClick r:id="rId3"/>
              </a:rPr>
              <a:t>https://</a:t>
            </a: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  <a:hlinkClick r:id="rId3"/>
              </a:rPr>
              <a:t>mathinfo.unistra.fr/international/mobilite-sortante/</a:t>
            </a:r>
            <a:endParaRPr lang="fr-FR" sz="1600" kern="0" dirty="0" smtClean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lvl="0" indent="-3429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endParaRPr lang="fr-FR" sz="1600" kern="0" dirty="0">
              <a:latin typeface="Unistra A" panose="02000503030000020000" pitchFamily="2" charset="0"/>
              <a:ea typeface="Arial Unicode MS" pitchFamily="34" charset="-128"/>
            </a:endParaRPr>
          </a:p>
          <a:p>
            <a:pPr marL="342900" lvl="0" indent="-342900" defTabSz="1042988" eaLnBrk="0" hangingPunct="0">
              <a:spcBef>
                <a:spcPct val="20000"/>
              </a:spcBef>
              <a:buClr>
                <a:srgbClr val="005EA8"/>
              </a:buClr>
              <a:buFont typeface="Wingdings" panose="05000000000000000000" pitchFamily="2" charset="2"/>
              <a:buChar char="v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Guide de la mobilité internationale</a:t>
            </a:r>
          </a:p>
          <a:p>
            <a:pPr marL="800100" lvl="1" indent="-342900" defTabSz="1042988" eaLnBrk="0" hangingPunct="0">
              <a:spcBef>
                <a:spcPct val="20000"/>
              </a:spcBef>
              <a:buClr>
                <a:srgbClr val="005EA8"/>
              </a:buClr>
              <a:buFont typeface="Arial" panose="020B0604020202020204" pitchFamily="34" charset="0"/>
              <a:buChar char="•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Aide financière</a:t>
            </a:r>
          </a:p>
          <a:p>
            <a:pPr marL="800100" lvl="1" indent="-342900" defTabSz="1042988" eaLnBrk="0" hangingPunct="0">
              <a:spcBef>
                <a:spcPct val="20000"/>
              </a:spcBef>
              <a:buClr>
                <a:srgbClr val="005EA8"/>
              </a:buClr>
              <a:buFont typeface="Arial" panose="020B0604020202020204" pitchFamily="34" charset="0"/>
              <a:buChar char="•"/>
              <a:defRPr/>
            </a:pPr>
            <a:r>
              <a:rPr lang="fr-FR" sz="1600" kern="0" dirty="0" smtClean="0">
                <a:latin typeface="Unistra A" panose="02000503030000020000" pitchFamily="2" charset="0"/>
                <a:ea typeface="Arial Unicode MS" pitchFamily="34" charset="-128"/>
              </a:rPr>
              <a:t>Correspondants Relations internationales de l’UFR Mathématique et Informatique : </a:t>
            </a:r>
          </a:p>
          <a:p>
            <a:pPr lvl="0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400" b="1" dirty="0" smtClean="0">
                <a:latin typeface="Unistra A" panose="02000503030000020000" pitchFamily="2" charset="0"/>
              </a:rPr>
              <a:t>	Référent Relations Internationales </a:t>
            </a:r>
            <a:r>
              <a:rPr lang="fr-FR" sz="1400" dirty="0" smtClean="0">
                <a:latin typeface="Unistra A" panose="02000503030000020000" pitchFamily="2" charset="0"/>
              </a:rPr>
              <a:t>–Agnès Lambert</a:t>
            </a:r>
          </a:p>
          <a:p>
            <a:pPr lvl="0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400" dirty="0">
                <a:latin typeface="Unistra A" panose="02000503030000020000" pitchFamily="2" charset="0"/>
              </a:rPr>
              <a:t>	</a:t>
            </a:r>
            <a:r>
              <a:rPr lang="fr-FR" sz="1400" dirty="0" smtClean="0">
                <a:latin typeface="Unistra A" panose="02000503030000020000" pitchFamily="2" charset="0"/>
              </a:rPr>
              <a:t>Bureaux 103 et 119 (1</a:t>
            </a:r>
            <a:r>
              <a:rPr lang="fr-FR" sz="1400" baseline="30000" dirty="0" smtClean="0">
                <a:latin typeface="Unistra A" panose="02000503030000020000" pitchFamily="2" charset="0"/>
              </a:rPr>
              <a:t>er</a:t>
            </a:r>
            <a:r>
              <a:rPr lang="fr-FR" sz="1400" dirty="0" smtClean="0">
                <a:latin typeface="Unistra A" panose="02000503030000020000" pitchFamily="2" charset="0"/>
              </a:rPr>
              <a:t> étage) :</a:t>
            </a:r>
            <a:r>
              <a:rPr lang="fr-FR" sz="1400" dirty="0" smtClean="0">
                <a:solidFill>
                  <a:srgbClr val="0060A9"/>
                </a:solidFill>
                <a:latin typeface="Unistra A" panose="02000503030000020000" pitchFamily="2" charset="0"/>
              </a:rPr>
              <a:t> mai-seve@unistra.fr</a:t>
            </a:r>
            <a:r>
              <a:rPr lang="fr-FR" sz="1400" dirty="0" smtClean="0">
                <a:latin typeface="Unistra A" panose="02000503030000020000" pitchFamily="2" charset="0"/>
              </a:rPr>
              <a:t>	</a:t>
            </a:r>
          </a:p>
          <a:p>
            <a:pPr lvl="0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400" b="1" dirty="0">
                <a:latin typeface="Unistra A" panose="02000503030000020000" pitchFamily="2" charset="0"/>
              </a:rPr>
              <a:t>	</a:t>
            </a:r>
            <a:r>
              <a:rPr lang="fr-FR" sz="1400" b="1" dirty="0" smtClean="0">
                <a:latin typeface="Unistra A" panose="02000503030000020000" pitchFamily="2" charset="0"/>
              </a:rPr>
              <a:t>Programme </a:t>
            </a:r>
            <a:r>
              <a:rPr lang="fr-FR" sz="1400" b="1" dirty="0">
                <a:latin typeface="Unistra A" panose="02000503030000020000" pitchFamily="2" charset="0"/>
              </a:rPr>
              <a:t>ERASMUS</a:t>
            </a:r>
            <a:r>
              <a:rPr lang="fr-FR" sz="1400" dirty="0">
                <a:latin typeface="Unistra A" panose="02000503030000020000" pitchFamily="2" charset="0"/>
              </a:rPr>
              <a:t>  - Athanase </a:t>
            </a:r>
            <a:r>
              <a:rPr lang="fr-FR" sz="1400" dirty="0" err="1">
                <a:latin typeface="Unistra A" panose="02000503030000020000" pitchFamily="2" charset="0"/>
              </a:rPr>
              <a:t>Papadopoulos</a:t>
            </a:r>
            <a:r>
              <a:rPr lang="fr-FR" sz="1400" dirty="0">
                <a:latin typeface="Unistra A" panose="02000503030000020000" pitchFamily="2" charset="0"/>
              </a:rPr>
              <a:t/>
            </a:r>
            <a:br>
              <a:rPr lang="fr-FR" sz="1400" dirty="0">
                <a:latin typeface="Unistra A" panose="02000503030000020000" pitchFamily="2" charset="0"/>
              </a:rPr>
            </a:br>
            <a:r>
              <a:rPr lang="fr-FR" sz="1400" dirty="0" smtClean="0">
                <a:latin typeface="Unistra A" panose="02000503030000020000" pitchFamily="2" charset="0"/>
              </a:rPr>
              <a:t>	Tél</a:t>
            </a:r>
            <a:r>
              <a:rPr lang="fr-FR" sz="1400" dirty="0">
                <a:latin typeface="Unistra A" panose="02000503030000020000" pitchFamily="2" charset="0"/>
              </a:rPr>
              <a:t>. : 03.68.85.01.32 Mail : </a:t>
            </a:r>
            <a:r>
              <a:rPr lang="fr-FR" sz="1400" dirty="0">
                <a:solidFill>
                  <a:srgbClr val="0060A9"/>
                </a:solidFill>
                <a:latin typeface="Unistra A" panose="02000503030000020000" pitchFamily="2" charset="0"/>
              </a:rPr>
              <a:t>athanase.papadopoulos@math.unistra.fr </a:t>
            </a:r>
            <a:endParaRPr lang="fr-FR" sz="1400" dirty="0" smtClean="0">
              <a:solidFill>
                <a:srgbClr val="0060A9"/>
              </a:solidFill>
              <a:latin typeface="Unistra A" panose="02000503030000020000" pitchFamily="2" charset="0"/>
            </a:endParaRPr>
          </a:p>
          <a:p>
            <a:pPr lvl="0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400" b="1" dirty="0">
                <a:latin typeface="Unistra A" panose="02000503030000020000" pitchFamily="2" charset="0"/>
              </a:rPr>
              <a:t>	</a:t>
            </a:r>
            <a:r>
              <a:rPr lang="fr-FR" sz="1400" b="1" dirty="0" smtClean="0">
                <a:latin typeface="Unistra A" panose="02000503030000020000" pitchFamily="2" charset="0"/>
              </a:rPr>
              <a:t>Programme </a:t>
            </a:r>
            <a:r>
              <a:rPr lang="fr-FR" sz="1400" b="1" dirty="0">
                <a:latin typeface="Unistra A" panose="02000503030000020000" pitchFamily="2" charset="0"/>
              </a:rPr>
              <a:t>Hors </a:t>
            </a:r>
            <a:r>
              <a:rPr lang="fr-FR" sz="1400" b="1" dirty="0" smtClean="0">
                <a:latin typeface="Unistra A" panose="02000503030000020000" pitchFamily="2" charset="0"/>
              </a:rPr>
              <a:t>Erasmus</a:t>
            </a:r>
            <a:endParaRPr lang="fr-FR" sz="1400" dirty="0" smtClean="0">
              <a:latin typeface="Unistra A" panose="02000503030000020000" pitchFamily="2" charset="0"/>
            </a:endParaRPr>
          </a:p>
          <a:p>
            <a:pPr lvl="0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400" i="1" dirty="0">
                <a:latin typeface="Unistra A" panose="02000503030000020000" pitchFamily="2" charset="0"/>
              </a:rPr>
              <a:t>	</a:t>
            </a:r>
            <a:r>
              <a:rPr lang="fr-FR" sz="1400" i="1" dirty="0" smtClean="0">
                <a:latin typeface="Unistra A" panose="02000503030000020000" pitchFamily="2" charset="0"/>
              </a:rPr>
              <a:t>Département </a:t>
            </a:r>
            <a:r>
              <a:rPr lang="fr-FR" sz="1400" i="1" dirty="0">
                <a:latin typeface="Unistra A" panose="02000503030000020000" pitchFamily="2" charset="0"/>
              </a:rPr>
              <a:t>de Mathématiques</a:t>
            </a:r>
            <a:r>
              <a:rPr lang="fr-FR" sz="1400" dirty="0">
                <a:latin typeface="Unistra A" panose="02000503030000020000" pitchFamily="2" charset="0"/>
              </a:rPr>
              <a:t>   - Sofiane </a:t>
            </a:r>
            <a:r>
              <a:rPr lang="fr-FR" sz="1400" dirty="0" err="1" smtClean="0">
                <a:latin typeface="Unistra A" panose="02000503030000020000" pitchFamily="2" charset="0"/>
              </a:rPr>
              <a:t>Souaifi</a:t>
            </a:r>
            <a:endParaRPr lang="fr-FR" sz="1400" dirty="0" smtClean="0">
              <a:latin typeface="Unistra A" panose="02000503030000020000" pitchFamily="2" charset="0"/>
            </a:endParaRPr>
          </a:p>
          <a:p>
            <a:pPr lvl="0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400" dirty="0">
                <a:latin typeface="Unistra A" panose="02000503030000020000" pitchFamily="2" charset="0"/>
              </a:rPr>
              <a:t>	</a:t>
            </a:r>
            <a:r>
              <a:rPr lang="fr-FR" sz="1400" dirty="0" smtClean="0">
                <a:latin typeface="Unistra A" panose="02000503030000020000" pitchFamily="2" charset="0"/>
              </a:rPr>
              <a:t>Tél</a:t>
            </a:r>
            <a:r>
              <a:rPr lang="fr-FR" sz="1400" dirty="0">
                <a:latin typeface="Unistra A" panose="02000503030000020000" pitchFamily="2" charset="0"/>
              </a:rPr>
              <a:t>. : 03.68.85.01.71 Mail : </a:t>
            </a:r>
            <a:r>
              <a:rPr lang="fr-FR" sz="1400" dirty="0" smtClean="0">
                <a:solidFill>
                  <a:srgbClr val="0060A9"/>
                </a:solidFill>
                <a:latin typeface="Unistra A" panose="02000503030000020000" pitchFamily="2" charset="0"/>
              </a:rPr>
              <a:t>sofiane.souaifi@math.unistra.fr</a:t>
            </a:r>
          </a:p>
          <a:p>
            <a:pPr lvl="0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400" i="1" dirty="0">
                <a:latin typeface="Unistra A" panose="02000503030000020000" pitchFamily="2" charset="0"/>
              </a:rPr>
              <a:t>	</a:t>
            </a:r>
            <a:r>
              <a:rPr lang="fr-FR" sz="1400" i="1" dirty="0" smtClean="0">
                <a:latin typeface="Unistra A" panose="02000503030000020000" pitchFamily="2" charset="0"/>
              </a:rPr>
              <a:t>Département Informatique</a:t>
            </a:r>
            <a:r>
              <a:rPr lang="fr-FR" sz="1400" dirty="0" smtClean="0">
                <a:latin typeface="Unistra A" panose="02000503030000020000" pitchFamily="2" charset="0"/>
              </a:rPr>
              <a:t> - Pierre Collet</a:t>
            </a:r>
          </a:p>
          <a:p>
            <a:pPr lvl="0" defTabSz="1042988" eaLnBrk="0" hangingPunct="0">
              <a:spcBef>
                <a:spcPct val="20000"/>
              </a:spcBef>
              <a:buClr>
                <a:srgbClr val="005EA8"/>
              </a:buClr>
              <a:defRPr/>
            </a:pPr>
            <a:r>
              <a:rPr lang="fr-FR" sz="1400" dirty="0">
                <a:latin typeface="Unistra A" panose="02000503030000020000" pitchFamily="2" charset="0"/>
              </a:rPr>
              <a:t>	</a:t>
            </a:r>
            <a:r>
              <a:rPr lang="fr-FR" sz="1400" dirty="0" smtClean="0">
                <a:latin typeface="Unistra A" panose="02000503030000020000" pitchFamily="2" charset="0"/>
              </a:rPr>
              <a:t>Tél</a:t>
            </a:r>
            <a:r>
              <a:rPr lang="fr-FR" sz="1400" dirty="0">
                <a:latin typeface="Unistra A" panose="02000503030000020000" pitchFamily="2" charset="0"/>
              </a:rPr>
              <a:t>. : 03.68.85.44.55  Mail : </a:t>
            </a:r>
            <a:r>
              <a:rPr lang="fr-FR" sz="1400" dirty="0" smtClean="0">
                <a:solidFill>
                  <a:srgbClr val="0060A9"/>
                </a:solidFill>
                <a:latin typeface="Unistra A" panose="02000503030000020000" pitchFamily="2" charset="0"/>
              </a:rPr>
              <a:t>collet@unistra.fr</a:t>
            </a:r>
            <a:endParaRPr lang="fr-FR" sz="1600" b="1" kern="0" dirty="0" smtClean="0">
              <a:solidFill>
                <a:srgbClr val="0060A9"/>
              </a:solidFill>
              <a:latin typeface="Unistra A" panose="02000503030000020000" pitchFamily="2" charset="0"/>
              <a:ea typeface="Arial Unicode MS" pitchFamily="34" charset="-128"/>
            </a:endParaRPr>
          </a:p>
        </p:txBody>
      </p:sp>
      <p:sp>
        <p:nvSpPr>
          <p:cNvPr id="10" name="Espace réservé du pied de page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fr-FR" dirty="0" smtClean="0"/>
              <a:t>UFR de mathématique et d’informatique</a:t>
            </a:r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EFAB9C-9D20-B149-B69D-443DC4350F1B}" type="slidenum">
              <a:rPr lang="fr-FR" smtClean="0"/>
              <a:pPr/>
              <a:t>9</a:t>
            </a:fld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4"/>
          </p:nvPr>
        </p:nvSpPr>
        <p:spPr>
          <a:xfrm>
            <a:off x="795463" y="496625"/>
            <a:ext cx="7372698" cy="652282"/>
          </a:xfrm>
        </p:spPr>
        <p:txBody>
          <a:bodyPr>
            <a:normAutofit/>
          </a:bodyPr>
          <a:lstStyle/>
          <a:p>
            <a:pPr lvl="0" defTabSz="449263" fontAlgn="base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SzPct val="100000"/>
              <a:tabLst>
                <a:tab pos="0" algn="l"/>
                <a:tab pos="914400" algn="l"/>
                <a:tab pos="1828800" algn="l"/>
                <a:tab pos="2743200" algn="l"/>
                <a:tab pos="3657600" algn="l"/>
                <a:tab pos="4572000" algn="l"/>
                <a:tab pos="5486400" algn="l"/>
                <a:tab pos="6400800" algn="l"/>
                <a:tab pos="7315200" algn="l"/>
                <a:tab pos="8229600" algn="l"/>
                <a:tab pos="9144000" algn="l"/>
                <a:tab pos="10058400" algn="l"/>
              </a:tabLst>
            </a:pPr>
            <a:r>
              <a:rPr lang="fr-FR" sz="2800" b="1" dirty="0" smtClean="0">
                <a:solidFill>
                  <a:srgbClr val="0060A9"/>
                </a:solidFill>
                <a:latin typeface="Unistra A" panose="02000503030000020000" pitchFamily="2" charset="0"/>
              </a:rPr>
              <a:t>Relations internationales</a:t>
            </a:r>
            <a:endParaRPr lang="fr-FR" sz="2800" dirty="0">
              <a:solidFill>
                <a:srgbClr val="0060A9"/>
              </a:solidFill>
              <a:latin typeface="Unistra A" panose="02000503030000020000" pitchFamily="2" charset="0"/>
            </a:endParaRPr>
          </a:p>
        </p:txBody>
      </p:sp>
      <p:sp>
        <p:nvSpPr>
          <p:cNvPr id="9" name="ZoneTexte 8"/>
          <p:cNvSpPr txBox="1"/>
          <p:nvPr/>
        </p:nvSpPr>
        <p:spPr>
          <a:xfrm>
            <a:off x="861586" y="6285806"/>
            <a:ext cx="576136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500" dirty="0" smtClean="0">
                <a:latin typeface="Unistra D" panose="02000503030000020000" pitchFamily="2" charset="0"/>
              </a:rPr>
              <a:t>SEVE</a:t>
            </a:r>
            <a:endParaRPr lang="fr-FR" sz="1500" dirty="0">
              <a:latin typeface="Unistra D" panose="02000503030000020000" pitchFamily="2" charset="0"/>
            </a:endParaRPr>
          </a:p>
        </p:txBody>
      </p:sp>
      <p:sp>
        <p:nvSpPr>
          <p:cNvPr id="8" name="Triangle isocèle 7"/>
          <p:cNvSpPr/>
          <p:nvPr/>
        </p:nvSpPr>
        <p:spPr>
          <a:xfrm rot="10800000">
            <a:off x="7695463" y="0"/>
            <a:ext cx="1448537" cy="1254152"/>
          </a:xfrm>
          <a:prstGeom prst="triangl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Triangle isocèle 11"/>
          <p:cNvSpPr/>
          <p:nvPr/>
        </p:nvSpPr>
        <p:spPr>
          <a:xfrm>
            <a:off x="6971194" y="0"/>
            <a:ext cx="1448537" cy="1254152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62262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1245</TotalTime>
  <Words>1139</Words>
  <Application>Microsoft Office PowerPoint</Application>
  <PresentationFormat>Affichage à l'écran (4:3)</PresentationFormat>
  <Paragraphs>196</Paragraphs>
  <Slides>13</Slides>
  <Notes>9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23" baseType="lpstr">
      <vt:lpstr>Arial</vt:lpstr>
      <vt:lpstr>Arial Unicode MS</vt:lpstr>
      <vt:lpstr>Brill Bold Italic</vt:lpstr>
      <vt:lpstr>Brill Roman</vt:lpstr>
      <vt:lpstr>Calibri</vt:lpstr>
      <vt:lpstr>Gill Sans</vt:lpstr>
      <vt:lpstr>Unistra A</vt:lpstr>
      <vt:lpstr>Unistra D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>UDS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admin</dc:creator>
  <cp:lastModifiedBy>VOS Marie Line</cp:lastModifiedBy>
  <cp:revision>78</cp:revision>
  <dcterms:created xsi:type="dcterms:W3CDTF">2017-03-08T10:47:22Z</dcterms:created>
  <dcterms:modified xsi:type="dcterms:W3CDTF">2021-09-01T09:33:25Z</dcterms:modified>
</cp:coreProperties>
</file>